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1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82" r:id="rId13"/>
  </p:sldIdLst>
  <p:sldSz cx="9144000" cy="5143500" type="screen16x9"/>
  <p:notesSz cx="5143500" cy="9144000"/>
  <p:embeddedFontLst>
    <p:embeddedFont>
      <p:font typeface="Barlow" panose="00000500000000000000" pitchFamily="2" charset="0"/>
      <p:regular r:id="rId15"/>
      <p:bold r:id="rId16"/>
      <p:italic r:id="rId17"/>
    </p:embeddedFont>
    <p:embeddedFont>
      <p:font typeface="Barlow Bold" panose="00000800000000000000" charset="0"/>
      <p:regular r:id="rId18"/>
    </p:embeddedFont>
    <p:embeddedFont>
      <p:font typeface="Spline Sans Bold" pitchFamily="2" charset="0"/>
      <p:regular r:id="rId19"/>
      <p:bold r:id="rId20"/>
    </p:embeddedFont>
    <p:embeddedFont>
      <p:font typeface="Spline Sans Light" pitchFamily="2" charset="0"/>
      <p:regular r:id="rId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A7E7"/>
    <a:srgbClr val="29DDDA"/>
    <a:srgbClr val="16FF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27" autoAdjust="0"/>
    <p:restoredTop sz="94610"/>
  </p:normalViewPr>
  <p:slideViewPr>
    <p:cSldViewPr snapToGrid="0" snapToObjects="1">
      <p:cViewPr varScale="1">
        <p:scale>
          <a:sx n="109" d="100"/>
          <a:sy n="109" d="100"/>
        </p:scale>
        <p:origin x="97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8204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E876F-5691-84DF-A99E-9591D6EA6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DE9552-5266-CEC9-9141-98A3C03424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424095-FF09-6277-3E7C-99941DA3FD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E248C7-A76D-F755-4B6E-2779A5204B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13454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32272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5551571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1492243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1231745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1955410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9070669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40426906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41379045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712692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0266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781798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57884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496197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832698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320473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768520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6262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7" r:id="rId16"/>
  </p:sldLayoutIdLst>
  <p:hf sldNum="0" hdr="0" ftr="0" dt="0"/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svg"/><Relationship Id="rId5" Type="http://schemas.openxmlformats.org/officeDocument/2006/relationships/image" Target="../media/image22.svg"/><Relationship Id="rId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69023" y="1492116"/>
            <a:ext cx="4634954" cy="8572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F0FCFF"/>
                </a:solidFill>
                <a:ea typeface="Spline Sans Bold" pitchFamily="34" charset="-122"/>
                <a:cs typeface="Spline Sans Bold" pitchFamily="34" charset="-120"/>
              </a:rPr>
              <a:t>Expert-Led Automated Trading: The New Standard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3969023" y="2505744"/>
            <a:ext cx="4634954" cy="12362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E0E4E6"/>
                </a:solidFill>
                <a:ea typeface="Barlow" pitchFamily="34" charset="-122"/>
                <a:cs typeface="Barlow" pitchFamily="34" charset="-120"/>
              </a:rPr>
              <a:t>How </a:t>
            </a:r>
            <a:r>
              <a:rPr lang="en-US" dirty="0">
                <a:solidFill>
                  <a:srgbClr val="16FFBB"/>
                </a:solidFill>
                <a:ea typeface="Barlow" pitchFamily="34" charset="-122"/>
                <a:cs typeface="Barlow" pitchFamily="34" charset="-120"/>
              </a:rPr>
              <a:t>33Circle</a:t>
            </a:r>
            <a:r>
              <a:rPr lang="en-US" dirty="0">
                <a:solidFill>
                  <a:srgbClr val="E0E4E6"/>
                </a:solidFill>
                <a:ea typeface="Barlow" pitchFamily="34" charset="-122"/>
                <a:cs typeface="Barlow" pitchFamily="34" charset="-120"/>
              </a:rPr>
              <a:t> fuses veteran market expertise with institutional-grade automation — delivering precision, discipline, and scale.</a:t>
            </a:r>
            <a:endParaRPr lang="en-US" dirty="0"/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6515CE96-4216-1B0E-72A0-970B32004857}"/>
              </a:ext>
            </a:extLst>
          </p:cNvPr>
          <p:cNvSpPr/>
          <p:nvPr/>
        </p:nvSpPr>
        <p:spPr>
          <a:xfrm>
            <a:off x="3969022" y="219134"/>
            <a:ext cx="4634955" cy="6243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914378">
              <a:lnSpc>
                <a:spcPct val="104000"/>
              </a:lnSpc>
              <a:defRPr/>
            </a:pPr>
            <a:r>
              <a:rPr lang="en-US" sz="3200" b="1" dirty="0">
                <a:solidFill>
                  <a:prstClr val="white"/>
                </a:solidFill>
                <a:effectLst>
                  <a:glow rad="228600">
                    <a:srgbClr val="5B9BD5">
                      <a:satMod val="175000"/>
                      <a:alpha val="40000"/>
                    </a:srgbClr>
                  </a:glow>
                </a:effectLst>
                <a:latin typeface="Calibri" panose="020F0502020204030204"/>
                <a:ea typeface="Spline Sans Bold" pitchFamily="34" charset="-122"/>
                <a:cs typeface="Spline Sans Bold" pitchFamily="34" charset="-120"/>
              </a:rPr>
              <a:t>Team 123 International Presents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FB6102-EF1B-A4E6-9A1D-DCD49EE800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8271216" y="0"/>
            <a:ext cx="872784" cy="857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0023" y="322286"/>
            <a:ext cx="4075137" cy="3616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50" b="1" dirty="0">
                <a:solidFill>
                  <a:srgbClr val="F0FCFF"/>
                </a:solidFill>
                <a:ea typeface="Spline Sans Bold" pitchFamily="34" charset="-122"/>
                <a:cs typeface="Spline Sans Bold" pitchFamily="34" charset="-120"/>
              </a:rPr>
              <a:t>Join the </a:t>
            </a:r>
            <a:r>
              <a:rPr lang="en-US" sz="2250" b="1" dirty="0">
                <a:solidFill>
                  <a:srgbClr val="16FFBB"/>
                </a:solidFill>
                <a:ea typeface="Spline Sans Bold" pitchFamily="34" charset="-122"/>
                <a:cs typeface="Spline Sans Bold" pitchFamily="34" charset="-120"/>
              </a:rPr>
              <a:t>33Circle</a:t>
            </a:r>
            <a:r>
              <a:rPr lang="en-US" sz="2250" b="1" dirty="0">
                <a:solidFill>
                  <a:srgbClr val="F0FCFF"/>
                </a:solidFill>
                <a:ea typeface="Spline Sans Bold" pitchFamily="34" charset="-122"/>
                <a:cs typeface="Spline Sans Bold" pitchFamily="34" charset="-120"/>
              </a:rPr>
              <a:t> Evolution</a:t>
            </a:r>
            <a:endParaRPr lang="en-US" sz="2250" dirty="0"/>
          </a:p>
        </p:txBody>
      </p:sp>
      <p:sp>
        <p:nvSpPr>
          <p:cNvPr id="4" name="Text 1"/>
          <p:cNvSpPr/>
          <p:nvPr/>
        </p:nvSpPr>
        <p:spPr>
          <a:xfrm>
            <a:off x="540023" y="712516"/>
            <a:ext cx="4634954" cy="576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300" dirty="0">
                <a:solidFill>
                  <a:srgbClr val="E0E4E6"/>
                </a:solidFill>
                <a:ea typeface="Barlow" pitchFamily="34" charset="-122"/>
                <a:cs typeface="Barlow" pitchFamily="34" charset="-120"/>
              </a:rPr>
              <a:t>The next era of financial markets belongs to those who combine human expertise with machine precision. Your transition starts now.</a:t>
            </a:r>
            <a:endParaRPr lang="en-US" sz="1300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9573D66-CEA5-DFF9-1FF4-54902832663B}"/>
              </a:ext>
            </a:extLst>
          </p:cNvPr>
          <p:cNvGrpSpPr/>
          <p:nvPr/>
        </p:nvGrpSpPr>
        <p:grpSpPr>
          <a:xfrm>
            <a:off x="540023" y="1286002"/>
            <a:ext cx="4634955" cy="2626673"/>
            <a:chOff x="540023" y="1286002"/>
            <a:chExt cx="4634955" cy="2626673"/>
          </a:xfrm>
        </p:grpSpPr>
        <p:sp>
          <p:nvSpPr>
            <p:cNvPr id="5" name="Text 2"/>
            <p:cNvSpPr/>
            <p:nvPr/>
          </p:nvSpPr>
          <p:spPr>
            <a:xfrm>
              <a:off x="540023" y="1286002"/>
              <a:ext cx="260375" cy="16274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marL="0" indent="0" algn="l">
                <a:lnSpc>
                  <a:spcPct val="100000"/>
                </a:lnSpc>
                <a:buNone/>
              </a:pPr>
              <a:r>
                <a:rPr lang="en-US" sz="1000" dirty="0">
                  <a:solidFill>
                    <a:srgbClr val="E0E4E6"/>
                  </a:solidFill>
                  <a:ea typeface="Spline Sans Light" pitchFamily="34" charset="-122"/>
                  <a:cs typeface="Spline Sans Light" pitchFamily="34" charset="-120"/>
                </a:rPr>
                <a:t>01</a:t>
              </a:r>
              <a:endParaRPr lang="en-US" sz="1000" dirty="0"/>
            </a:p>
          </p:txBody>
        </p:sp>
        <p:sp>
          <p:nvSpPr>
            <p:cNvPr id="6" name="Shape 3"/>
            <p:cNvSpPr/>
            <p:nvPr/>
          </p:nvSpPr>
          <p:spPr>
            <a:xfrm>
              <a:off x="540023" y="1492948"/>
              <a:ext cx="2262560" cy="14288"/>
            </a:xfrm>
            <a:prstGeom prst="rect">
              <a:avLst/>
            </a:prstGeom>
            <a:solidFill>
              <a:srgbClr val="16FFBB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 4"/>
            <p:cNvSpPr/>
            <p:nvPr/>
          </p:nvSpPr>
          <p:spPr>
            <a:xfrm>
              <a:off x="540023" y="1586561"/>
              <a:ext cx="1446609" cy="180826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b="1" dirty="0">
                  <a:solidFill>
                    <a:srgbClr val="16FFBB"/>
                  </a:solidFill>
                  <a:ea typeface="Spline Sans Bold" pitchFamily="34" charset="-122"/>
                  <a:cs typeface="Spline Sans Bold" pitchFamily="34" charset="-120"/>
                </a:rPr>
                <a:t>Transition</a:t>
              </a:r>
              <a:endParaRPr lang="en-US" dirty="0">
                <a:solidFill>
                  <a:srgbClr val="16FFBB"/>
                </a:solidFill>
              </a:endParaRPr>
            </a:p>
          </p:txBody>
        </p:sp>
        <p:sp>
          <p:nvSpPr>
            <p:cNvPr id="8" name="Text 5"/>
            <p:cNvSpPr/>
            <p:nvPr/>
          </p:nvSpPr>
          <p:spPr>
            <a:xfrm>
              <a:off x="540023" y="1861378"/>
              <a:ext cx="2262560" cy="85903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lnSpc>
                  <a:spcPct val="123000"/>
                </a:lnSpc>
                <a:buNone/>
              </a:pPr>
              <a:r>
                <a:rPr lang="en-US" sz="1200" dirty="0">
                  <a:solidFill>
                    <a:srgbClr val="E0E4E6"/>
                  </a:solidFill>
                  <a:ea typeface="Barlow" pitchFamily="34" charset="-122"/>
                  <a:cs typeface="Barlow" pitchFamily="34" charset="-120"/>
                </a:rPr>
                <a:t>Move from manual execution to expert-led automated precision with full strategic continuity.</a:t>
              </a:r>
              <a:endParaRPr lang="en-US" sz="1200" dirty="0"/>
            </a:p>
          </p:txBody>
        </p:sp>
        <p:sp>
          <p:nvSpPr>
            <p:cNvPr id="9" name="Text 6"/>
            <p:cNvSpPr/>
            <p:nvPr/>
          </p:nvSpPr>
          <p:spPr>
            <a:xfrm>
              <a:off x="2912418" y="1286002"/>
              <a:ext cx="260375" cy="16274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marL="0" indent="0" algn="l">
                <a:lnSpc>
                  <a:spcPct val="100000"/>
                </a:lnSpc>
                <a:buNone/>
              </a:pPr>
              <a:r>
                <a:rPr lang="en-US" sz="1000" dirty="0">
                  <a:solidFill>
                    <a:srgbClr val="E0E4E6"/>
                  </a:solidFill>
                  <a:ea typeface="Spline Sans Light" pitchFamily="34" charset="-122"/>
                  <a:cs typeface="Spline Sans Light" pitchFamily="34" charset="-120"/>
                </a:rPr>
                <a:t>02</a:t>
              </a:r>
              <a:endParaRPr lang="en-US" sz="1000" dirty="0"/>
            </a:p>
          </p:txBody>
        </p:sp>
        <p:sp>
          <p:nvSpPr>
            <p:cNvPr id="10" name="Shape 7"/>
            <p:cNvSpPr/>
            <p:nvPr/>
          </p:nvSpPr>
          <p:spPr>
            <a:xfrm>
              <a:off x="2912418" y="1492948"/>
              <a:ext cx="2262560" cy="14288"/>
            </a:xfrm>
            <a:prstGeom prst="rect">
              <a:avLst/>
            </a:prstGeom>
            <a:solidFill>
              <a:srgbClr val="29DDDA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 8"/>
            <p:cNvSpPr/>
            <p:nvPr/>
          </p:nvSpPr>
          <p:spPr>
            <a:xfrm>
              <a:off x="2912418" y="1586561"/>
              <a:ext cx="1446609" cy="180826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b="1" dirty="0">
                  <a:solidFill>
                    <a:srgbClr val="29DDDA"/>
                  </a:solidFill>
                  <a:ea typeface="Spline Sans Bold" pitchFamily="34" charset="-122"/>
                  <a:cs typeface="Spline Sans Bold" pitchFamily="34" charset="-120"/>
                </a:rPr>
                <a:t>Integrate</a:t>
              </a:r>
              <a:endParaRPr lang="en-US" dirty="0">
                <a:solidFill>
                  <a:srgbClr val="29DDDA"/>
                </a:solidFill>
              </a:endParaRPr>
            </a:p>
          </p:txBody>
        </p:sp>
        <p:sp>
          <p:nvSpPr>
            <p:cNvPr id="12" name="Text 9"/>
            <p:cNvSpPr/>
            <p:nvPr/>
          </p:nvSpPr>
          <p:spPr>
            <a:xfrm>
              <a:off x="2912418" y="1861378"/>
              <a:ext cx="2262560" cy="85903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indent="0" algn="l">
                <a:lnSpc>
                  <a:spcPct val="123000"/>
                </a:lnSpc>
                <a:buNone/>
              </a:pPr>
              <a:r>
                <a:rPr lang="en-US" sz="1200" dirty="0">
                  <a:solidFill>
                    <a:srgbClr val="E0E4E6"/>
                  </a:solidFill>
                  <a:ea typeface="Barlow" pitchFamily="34" charset="-122"/>
                  <a:cs typeface="Barlow" pitchFamily="34" charset="-120"/>
                </a:rPr>
                <a:t>Schedule your custom integration strategy session and map your expertise into the 33Circle framework.</a:t>
              </a:r>
              <a:endParaRPr lang="en-US" sz="1200" dirty="0"/>
            </a:p>
          </p:txBody>
        </p:sp>
        <p:sp>
          <p:nvSpPr>
            <p:cNvPr id="13" name="Text 10"/>
            <p:cNvSpPr/>
            <p:nvPr/>
          </p:nvSpPr>
          <p:spPr>
            <a:xfrm>
              <a:off x="540023" y="2764611"/>
              <a:ext cx="260375" cy="16274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marL="0" indent="0" algn="l">
                <a:lnSpc>
                  <a:spcPct val="100000"/>
                </a:lnSpc>
                <a:buNone/>
              </a:pPr>
              <a:r>
                <a:rPr lang="en-US" sz="1000" dirty="0">
                  <a:solidFill>
                    <a:srgbClr val="E0E4E6"/>
                  </a:solidFill>
                  <a:ea typeface="Spline Sans Light" pitchFamily="34" charset="-122"/>
                  <a:cs typeface="Spline Sans Light" pitchFamily="34" charset="-120"/>
                </a:rPr>
                <a:t>03</a:t>
              </a:r>
              <a:endParaRPr lang="en-US" sz="1000" dirty="0"/>
            </a:p>
          </p:txBody>
        </p:sp>
        <p:sp>
          <p:nvSpPr>
            <p:cNvPr id="14" name="Shape 11"/>
            <p:cNvSpPr/>
            <p:nvPr/>
          </p:nvSpPr>
          <p:spPr>
            <a:xfrm>
              <a:off x="540023" y="2971556"/>
              <a:ext cx="4634954" cy="14288"/>
            </a:xfrm>
            <a:prstGeom prst="rect">
              <a:avLst/>
            </a:prstGeom>
            <a:solidFill>
              <a:srgbClr val="37A7E7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 12"/>
            <p:cNvSpPr/>
            <p:nvPr/>
          </p:nvSpPr>
          <p:spPr>
            <a:xfrm>
              <a:off x="540023" y="3065169"/>
              <a:ext cx="1446609" cy="180826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b="1" dirty="0">
                  <a:solidFill>
                    <a:srgbClr val="37A7E7"/>
                  </a:solidFill>
                  <a:ea typeface="Spline Sans Bold" pitchFamily="34" charset="-122"/>
                  <a:cs typeface="Spline Sans Bold" pitchFamily="34" charset="-120"/>
                </a:rPr>
                <a:t>Dominate</a:t>
              </a:r>
              <a:endParaRPr lang="en-US" dirty="0">
                <a:solidFill>
                  <a:srgbClr val="37A7E7"/>
                </a:solidFill>
              </a:endParaRPr>
            </a:p>
          </p:txBody>
        </p:sp>
        <p:sp>
          <p:nvSpPr>
            <p:cNvPr id="16" name="Text 13"/>
            <p:cNvSpPr/>
            <p:nvPr/>
          </p:nvSpPr>
          <p:spPr>
            <a:xfrm>
              <a:off x="540023" y="3339988"/>
              <a:ext cx="4634954" cy="57268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lnSpc>
                  <a:spcPct val="123000"/>
                </a:lnSpc>
                <a:buNone/>
              </a:pPr>
              <a:r>
                <a:rPr lang="en-US" sz="1200" dirty="0">
                  <a:solidFill>
                    <a:srgbClr val="E0E4E6"/>
                  </a:solidFill>
                  <a:ea typeface="Barlow" pitchFamily="34" charset="-122"/>
                  <a:cs typeface="Barlow" pitchFamily="34" charset="-120"/>
                </a:rPr>
                <a:t>Secure your edge in the next era of financial markets — before your competition does.</a:t>
              </a:r>
              <a:endParaRPr lang="en-US" sz="1200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DC66EC6-0CB8-90F7-D196-39EE05627A28}"/>
              </a:ext>
            </a:extLst>
          </p:cNvPr>
          <p:cNvGrpSpPr/>
          <p:nvPr/>
        </p:nvGrpSpPr>
        <p:grpSpPr>
          <a:xfrm>
            <a:off x="540023" y="4006668"/>
            <a:ext cx="4634954" cy="786340"/>
            <a:chOff x="540023" y="4006668"/>
            <a:chExt cx="4634954" cy="786340"/>
          </a:xfrm>
        </p:grpSpPr>
        <p:sp>
          <p:nvSpPr>
            <p:cNvPr id="17" name="Shape 14"/>
            <p:cNvSpPr/>
            <p:nvPr/>
          </p:nvSpPr>
          <p:spPr>
            <a:xfrm>
              <a:off x="540023" y="4006668"/>
              <a:ext cx="4634954" cy="786340"/>
            </a:xfrm>
            <a:prstGeom prst="roundRect">
              <a:avLst>
                <a:gd name="adj" fmla="val 29688"/>
              </a:avLst>
            </a:prstGeom>
            <a:solidFill>
              <a:srgbClr val="00805A"/>
            </a:solidFill>
            <a:ln/>
          </p:spPr>
          <p:txBody>
            <a:bodyPr anchor="ctr"/>
            <a:lstStyle/>
            <a:p>
              <a:pPr algn="ctr"/>
              <a:endParaRPr lang="en-US" dirty="0"/>
            </a:p>
          </p:txBody>
        </p:sp>
        <p:sp>
          <p:nvSpPr>
            <p:cNvPr id="19" name="Text 15"/>
            <p:cNvSpPr/>
            <p:nvPr/>
          </p:nvSpPr>
          <p:spPr>
            <a:xfrm>
              <a:off x="676228" y="4070928"/>
              <a:ext cx="4362544" cy="6578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 lnSpcReduction="10000"/>
            </a:bodyPr>
            <a:lstStyle/>
            <a:p>
              <a:pPr algn="ctr">
                <a:lnSpc>
                  <a:spcPct val="123000"/>
                </a:lnSpc>
              </a:pPr>
              <a:r>
                <a:rPr lang="en-US" sz="1200" dirty="0">
                  <a:solidFill>
                    <a:srgbClr val="FFFFFF"/>
                  </a:solidFill>
                  <a:ea typeface="Barlow" pitchFamily="34" charset="-122"/>
                  <a:cs typeface="Barlow" pitchFamily="34" charset="-120"/>
                </a:rPr>
                <a:t>Ready to evolve? </a:t>
              </a:r>
              <a:r>
                <a:rPr lang="en-US" sz="1200" b="1" dirty="0">
                  <a:solidFill>
                    <a:srgbClr val="FFFFFF"/>
                  </a:solidFill>
                  <a:ea typeface="Barlow Bold" pitchFamily="34" charset="-122"/>
                  <a:cs typeface="Barlow Bold" pitchFamily="34" charset="-120"/>
                </a:rPr>
                <a:t>Watch the Video for an overview of 33Circle to begin your strategy </a:t>
              </a:r>
              <a:r>
                <a:rPr lang="en-US" sz="1200" dirty="0">
                  <a:solidFill>
                    <a:srgbClr val="FFFFFF"/>
                  </a:solidFill>
                  <a:ea typeface="Barlow" pitchFamily="34" charset="-122"/>
                  <a:cs typeface="Barlow" pitchFamily="34" charset="-120"/>
                </a:rPr>
                <a:t>session and claim your position at the forefront of expert-led automated trading.</a:t>
              </a:r>
              <a:endParaRPr lang="en-US" sz="1200" dirty="0"/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FCDF8F1D-63A5-B343-7B46-8FF743234D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824642" y="0"/>
            <a:ext cx="872784" cy="857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BB96E-5D17-32BC-0E42-2213EEB32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>
            <a:extLst>
              <a:ext uri="{FF2B5EF4-FFF2-40B4-BE49-F238E27FC236}">
                <a16:creationId xmlns:a16="http://schemas.microsoft.com/office/drawing/2014/main" id="{C1B6D996-2F03-F0C3-64BF-06A706418988}"/>
              </a:ext>
            </a:extLst>
          </p:cNvPr>
          <p:cNvSpPr/>
          <p:nvPr/>
        </p:nvSpPr>
        <p:spPr>
          <a:xfrm>
            <a:off x="460718" y="2805525"/>
            <a:ext cx="8222566" cy="6243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378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5B9BD5">
                      <a:satMod val="175000"/>
                      <a:alpha val="40000"/>
                    </a:srgbClr>
                  </a:glow>
                </a:effectLst>
                <a:uLnTx/>
                <a:uFillTx/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Stay Blessed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228600">
                  <a:srgbClr val="5B9BD5">
                    <a:satMod val="175000"/>
                    <a:alpha val="40000"/>
                  </a:srgbClr>
                </a:glo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F9E370-F13C-9D07-A0AB-C062D11A9A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991023" y="1458154"/>
            <a:ext cx="1149318" cy="112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993529"/>
      </p:ext>
    </p:extLst>
  </p:cSld>
  <p:clrMapOvr>
    <a:masterClrMapping/>
  </p:clrMapOvr>
  <p:transition spd="slow" advTm="3000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69023" y="457274"/>
            <a:ext cx="4291980" cy="415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F0FCFF"/>
                </a:solidFill>
                <a:ea typeface="Spline Sans Bold" pitchFamily="34" charset="-122"/>
                <a:cs typeface="Spline Sans Bold" pitchFamily="34" charset="-120"/>
              </a:rPr>
              <a:t>The Manual Trading Trap</a:t>
            </a:r>
            <a:endParaRPr lang="en-US" sz="26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AC9BECA-9708-6C3B-B3FB-96C74A280EC7}"/>
              </a:ext>
            </a:extLst>
          </p:cNvPr>
          <p:cNvGrpSpPr/>
          <p:nvPr/>
        </p:nvGrpSpPr>
        <p:grpSpPr>
          <a:xfrm>
            <a:off x="3969023" y="1089720"/>
            <a:ext cx="4634954" cy="1102296"/>
            <a:chOff x="3969023" y="1089720"/>
            <a:chExt cx="4634954" cy="1102296"/>
          </a:xfrm>
        </p:grpSpPr>
        <p:pic>
          <p:nvPicPr>
            <p:cNvPr id="4" name="Image 1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969023" y="1089720"/>
              <a:ext cx="4634954" cy="1102296"/>
            </a:xfrm>
            <a:prstGeom prst="rect">
              <a:avLst/>
            </a:prstGeom>
          </p:spPr>
        </p:pic>
        <p:sp>
          <p:nvSpPr>
            <p:cNvPr id="5" name="Text 1"/>
            <p:cNvSpPr/>
            <p:nvPr/>
          </p:nvSpPr>
          <p:spPr>
            <a:xfrm>
              <a:off x="4213696" y="1180819"/>
              <a:ext cx="1660922" cy="20761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1600" b="1" dirty="0">
                  <a:solidFill>
                    <a:srgbClr val="16FFBB"/>
                  </a:solidFill>
                  <a:ea typeface="Spline Sans Bold" pitchFamily="34" charset="-122"/>
                  <a:cs typeface="Spline Sans Bold" pitchFamily="34" charset="-120"/>
                </a:rPr>
                <a:t>Emotion Over Logic</a:t>
              </a:r>
              <a:endParaRPr lang="en-US" sz="1600" dirty="0">
                <a:solidFill>
                  <a:srgbClr val="16FFBB"/>
                </a:solidFill>
              </a:endParaRPr>
            </a:p>
          </p:txBody>
        </p:sp>
        <p:sp>
          <p:nvSpPr>
            <p:cNvPr id="6" name="Text 2"/>
            <p:cNvSpPr/>
            <p:nvPr/>
          </p:nvSpPr>
          <p:spPr>
            <a:xfrm>
              <a:off x="4213696" y="1468240"/>
              <a:ext cx="4221807" cy="65175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lnSpc>
                  <a:spcPct val="131000"/>
                </a:lnSpc>
                <a:buNone/>
              </a:pPr>
              <a:r>
                <a:rPr lang="en-US" sz="1250" dirty="0">
                  <a:solidFill>
                    <a:srgbClr val="E0E4E6"/>
                  </a:solidFill>
                  <a:ea typeface="Barlow" pitchFamily="34" charset="-122"/>
                  <a:cs typeface="Barlow" pitchFamily="34" charset="-120"/>
                </a:rPr>
                <a:t>Emotional volatility compromises up to </a:t>
              </a:r>
              <a:r>
                <a:rPr lang="en-US" sz="1250" dirty="0">
                  <a:solidFill>
                    <a:srgbClr val="16FFBB"/>
                  </a:solidFill>
                  <a:ea typeface="Barlow" pitchFamily="34" charset="-122"/>
                  <a:cs typeface="Barlow" pitchFamily="34" charset="-120"/>
                </a:rPr>
                <a:t>90% of retail trading decisions</a:t>
              </a:r>
              <a:r>
                <a:rPr lang="en-US" sz="1250" dirty="0">
                  <a:solidFill>
                    <a:srgbClr val="E0E4E6"/>
                  </a:solidFill>
                  <a:ea typeface="Barlow" pitchFamily="34" charset="-122"/>
                  <a:cs typeface="Barlow" pitchFamily="34" charset="-120"/>
                </a:rPr>
                <a:t> — turning strategy into impulse.</a:t>
              </a:r>
              <a:endParaRPr lang="en-US" sz="125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B76FEF8-5CA4-A002-F1D0-B3015E53EB63}"/>
              </a:ext>
            </a:extLst>
          </p:cNvPr>
          <p:cNvGrpSpPr/>
          <p:nvPr/>
        </p:nvGrpSpPr>
        <p:grpSpPr>
          <a:xfrm>
            <a:off x="3969023" y="2336825"/>
            <a:ext cx="4634954" cy="1102296"/>
            <a:chOff x="3969023" y="2336825"/>
            <a:chExt cx="4634954" cy="1102296"/>
          </a:xfrm>
        </p:grpSpPr>
        <p:pic>
          <p:nvPicPr>
            <p:cNvPr id="7" name="Image 2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969023" y="2336825"/>
              <a:ext cx="4634954" cy="1102296"/>
            </a:xfrm>
            <a:prstGeom prst="rect">
              <a:avLst/>
            </a:prstGeom>
          </p:spPr>
        </p:pic>
        <p:sp>
          <p:nvSpPr>
            <p:cNvPr id="8" name="Text 3"/>
            <p:cNvSpPr/>
            <p:nvPr/>
          </p:nvSpPr>
          <p:spPr>
            <a:xfrm>
              <a:off x="4213696" y="2427924"/>
              <a:ext cx="1660922" cy="20761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1600" b="1" dirty="0">
                  <a:solidFill>
                    <a:srgbClr val="29DDDA"/>
                  </a:solidFill>
                  <a:ea typeface="Spline Sans Bold" pitchFamily="34" charset="-122"/>
                  <a:cs typeface="Spline Sans Bold" pitchFamily="34" charset="-120"/>
                </a:rPr>
                <a:t>Speed Deficit</a:t>
              </a:r>
              <a:endParaRPr lang="en-US" sz="1600" dirty="0">
                <a:solidFill>
                  <a:srgbClr val="29DDDA"/>
                </a:solidFill>
              </a:endParaRPr>
            </a:p>
          </p:txBody>
        </p:sp>
        <p:sp>
          <p:nvSpPr>
            <p:cNvPr id="9" name="Text 4"/>
            <p:cNvSpPr/>
            <p:nvPr/>
          </p:nvSpPr>
          <p:spPr>
            <a:xfrm>
              <a:off x="4213696" y="2715346"/>
              <a:ext cx="4221807" cy="65175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indent="0" algn="l">
                <a:lnSpc>
                  <a:spcPct val="131000"/>
                </a:lnSpc>
                <a:buNone/>
              </a:pPr>
              <a:r>
                <a:rPr lang="en-US" sz="1250" dirty="0">
                  <a:solidFill>
                    <a:srgbClr val="E0E4E6"/>
                  </a:solidFill>
                  <a:ea typeface="Barlow" pitchFamily="34" charset="-122"/>
                  <a:cs typeface="Barlow" pitchFamily="34" charset="-120"/>
                </a:rPr>
                <a:t>Human reaction time simply cannot compete in millisecond-latency markets where fortunes are made in microseconds.</a:t>
              </a:r>
              <a:endParaRPr lang="en-US" sz="125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53C51B0-C19F-038B-823E-6DBC8F97D542}"/>
              </a:ext>
            </a:extLst>
          </p:cNvPr>
          <p:cNvGrpSpPr/>
          <p:nvPr/>
        </p:nvGrpSpPr>
        <p:grpSpPr>
          <a:xfrm>
            <a:off x="3969023" y="3583930"/>
            <a:ext cx="4634954" cy="1102296"/>
            <a:chOff x="3969023" y="3583930"/>
            <a:chExt cx="4634954" cy="1102296"/>
          </a:xfrm>
        </p:grpSpPr>
        <p:pic>
          <p:nvPicPr>
            <p:cNvPr id="10" name="Image 3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969023" y="3583930"/>
              <a:ext cx="4634954" cy="1102296"/>
            </a:xfrm>
            <a:prstGeom prst="rect">
              <a:avLst/>
            </a:prstGeom>
          </p:spPr>
        </p:pic>
        <p:sp>
          <p:nvSpPr>
            <p:cNvPr id="11" name="Text 5"/>
            <p:cNvSpPr/>
            <p:nvPr/>
          </p:nvSpPr>
          <p:spPr>
            <a:xfrm>
              <a:off x="4213696" y="3675030"/>
              <a:ext cx="1660922" cy="20761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1600" b="1" dirty="0">
                  <a:solidFill>
                    <a:srgbClr val="37A7E7"/>
                  </a:solidFill>
                  <a:ea typeface="Spline Sans Bold" pitchFamily="34" charset="-122"/>
                  <a:cs typeface="Spline Sans Bold" pitchFamily="34" charset="-120"/>
                </a:rPr>
                <a:t>Cognitive Fatigue</a:t>
              </a:r>
              <a:endParaRPr lang="en-US" sz="1600" dirty="0">
                <a:solidFill>
                  <a:srgbClr val="37A7E7"/>
                </a:solidFill>
              </a:endParaRPr>
            </a:p>
          </p:txBody>
        </p:sp>
        <p:sp>
          <p:nvSpPr>
            <p:cNvPr id="12" name="Text 6"/>
            <p:cNvSpPr/>
            <p:nvPr/>
          </p:nvSpPr>
          <p:spPr>
            <a:xfrm>
              <a:off x="4213696" y="3962451"/>
              <a:ext cx="4221807" cy="65175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lnSpc>
                  <a:spcPct val="131000"/>
                </a:lnSpc>
                <a:buNone/>
              </a:pPr>
              <a:r>
                <a:rPr lang="en-US" sz="1250" dirty="0">
                  <a:solidFill>
                    <a:srgbClr val="E0E4E6"/>
                  </a:solidFill>
                  <a:ea typeface="Barlow" pitchFamily="34" charset="-122"/>
                  <a:cs typeface="Barlow" pitchFamily="34" charset="-120"/>
                </a:rPr>
                <a:t>High-stakes environments create cognitive overload, leading to systematic errors precisely when precision matters most.</a:t>
              </a:r>
              <a:endParaRPr lang="en-US" sz="1250" dirty="0"/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BC13E3A5-D827-25BC-17B7-7CE3506C6E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8271216" y="0"/>
            <a:ext cx="872784" cy="857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0023" y="367135"/>
            <a:ext cx="3762003" cy="375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50" b="1" dirty="0">
                <a:solidFill>
                  <a:srgbClr val="F0FCFF"/>
                </a:solidFill>
                <a:ea typeface="Spline Sans Bold" pitchFamily="34" charset="-122"/>
                <a:cs typeface="Spline Sans Bold" pitchFamily="34" charset="-120"/>
              </a:rPr>
              <a:t>The Rise of the Machine</a:t>
            </a:r>
            <a:endParaRPr lang="en-US" sz="2350" dirty="0"/>
          </a:p>
        </p:txBody>
      </p:sp>
      <p:sp>
        <p:nvSpPr>
          <p:cNvPr id="3" name="Text 1"/>
          <p:cNvSpPr/>
          <p:nvPr/>
        </p:nvSpPr>
        <p:spPr>
          <a:xfrm>
            <a:off x="540023" y="752966"/>
            <a:ext cx="7928728" cy="5475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600" dirty="0">
                <a:solidFill>
                  <a:srgbClr val="E0E4E6"/>
                </a:solidFill>
                <a:ea typeface="Barlow" pitchFamily="34" charset="-122"/>
                <a:cs typeface="Barlow" pitchFamily="34" charset="-120"/>
              </a:rPr>
              <a:t>Algorithmic trading didn't emerge overnight — it was built on decades of pioneering innovation by bold market thinkers.</a:t>
            </a:r>
            <a:endParaRPr lang="en-US" sz="160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7CB2EA5-0701-DB9C-1F9D-07E1805E4D45}"/>
              </a:ext>
            </a:extLst>
          </p:cNvPr>
          <p:cNvGrpSpPr/>
          <p:nvPr/>
        </p:nvGrpSpPr>
        <p:grpSpPr>
          <a:xfrm>
            <a:off x="540023" y="1651459"/>
            <a:ext cx="8063954" cy="3265587"/>
            <a:chOff x="540023" y="1651459"/>
            <a:chExt cx="8063954" cy="3265587"/>
          </a:xfrm>
        </p:grpSpPr>
        <p:sp>
          <p:nvSpPr>
            <p:cNvPr id="4" name="Shape 2"/>
            <p:cNvSpPr/>
            <p:nvPr/>
          </p:nvSpPr>
          <p:spPr>
            <a:xfrm>
              <a:off x="4562475" y="1651459"/>
              <a:ext cx="19050" cy="3265587"/>
            </a:xfrm>
            <a:prstGeom prst="roundRect">
              <a:avLst>
                <a:gd name="adj" fmla="val 1063125"/>
              </a:avLst>
            </a:prstGeom>
            <a:solidFill>
              <a:srgbClr val="FFFFFF">
                <a:alpha val="24000"/>
              </a:srgbClr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Shape 3"/>
            <p:cNvSpPr/>
            <p:nvPr/>
          </p:nvSpPr>
          <p:spPr>
            <a:xfrm>
              <a:off x="4034135" y="1793814"/>
              <a:ext cx="405036" cy="19050"/>
            </a:xfrm>
            <a:prstGeom prst="roundRect">
              <a:avLst>
                <a:gd name="adj" fmla="val 1063125"/>
              </a:avLst>
            </a:prstGeom>
            <a:solidFill>
              <a:srgbClr val="16FFBB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Shape 4"/>
            <p:cNvSpPr/>
            <p:nvPr/>
          </p:nvSpPr>
          <p:spPr>
            <a:xfrm>
              <a:off x="4420121" y="1651459"/>
              <a:ext cx="303758" cy="303758"/>
            </a:xfrm>
            <a:prstGeom prst="ellipse">
              <a:avLst/>
            </a:prstGeom>
            <a:solidFill>
              <a:srgbClr val="0A081B"/>
            </a:solidFill>
            <a:ln w="14288">
              <a:solidFill>
                <a:srgbClr val="16FFBB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 5"/>
            <p:cNvSpPr/>
            <p:nvPr/>
          </p:nvSpPr>
          <p:spPr>
            <a:xfrm>
              <a:off x="4481996" y="1690825"/>
              <a:ext cx="180008" cy="22502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marL="0" indent="0" algn="ctr">
                <a:lnSpc>
                  <a:spcPct val="100000"/>
                </a:lnSpc>
                <a:buNone/>
              </a:pPr>
              <a:r>
                <a:rPr lang="en-US" sz="1400" b="1" dirty="0">
                  <a:solidFill>
                    <a:srgbClr val="E0E4E6"/>
                  </a:solidFill>
                  <a:ea typeface="Spline Sans Bold" pitchFamily="34" charset="-122"/>
                  <a:cs typeface="Spline Sans Bold" pitchFamily="34" charset="-120"/>
                </a:rPr>
                <a:t>1</a:t>
              </a:r>
              <a:endParaRPr lang="en-US" sz="1400" dirty="0"/>
            </a:p>
          </p:txBody>
        </p:sp>
        <p:sp>
          <p:nvSpPr>
            <p:cNvPr id="8" name="Text 6"/>
            <p:cNvSpPr/>
            <p:nvPr/>
          </p:nvSpPr>
          <p:spPr>
            <a:xfrm>
              <a:off x="2396728" y="1697819"/>
              <a:ext cx="1500188" cy="187523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r">
                <a:lnSpc>
                  <a:spcPct val="104000"/>
                </a:lnSpc>
                <a:buNone/>
              </a:pPr>
              <a:r>
                <a:rPr lang="en-US" sz="1600" b="1" dirty="0">
                  <a:solidFill>
                    <a:srgbClr val="E0E4E6"/>
                  </a:solidFill>
                  <a:ea typeface="Spline Sans Bold" pitchFamily="34" charset="-122"/>
                  <a:cs typeface="Spline Sans Bold" pitchFamily="34" charset="-120"/>
                </a:rPr>
                <a:t>1949</a:t>
              </a:r>
              <a:endParaRPr lang="en-US" sz="1600" dirty="0"/>
            </a:p>
          </p:txBody>
        </p:sp>
        <p:sp>
          <p:nvSpPr>
            <p:cNvPr id="9" name="Text 7"/>
            <p:cNvSpPr/>
            <p:nvPr/>
          </p:nvSpPr>
          <p:spPr>
            <a:xfrm>
              <a:off x="540023" y="1977287"/>
              <a:ext cx="3356893" cy="61745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r">
                <a:lnSpc>
                  <a:spcPct val="125000"/>
                </a:lnSpc>
                <a:buNone/>
              </a:pPr>
              <a:r>
                <a:rPr lang="en-US" sz="1200" b="1" dirty="0">
                  <a:solidFill>
                    <a:srgbClr val="E0E4E6"/>
                  </a:solidFill>
                  <a:ea typeface="Barlow Bold" pitchFamily="34" charset="-122"/>
                  <a:cs typeface="Barlow Bold" pitchFamily="34" charset="-120"/>
                </a:rPr>
                <a:t>Richard Donchian</a:t>
              </a:r>
              <a:r>
                <a:rPr lang="en-US" sz="1200" dirty="0">
                  <a:solidFill>
                    <a:srgbClr val="E0E4E6"/>
                  </a:solidFill>
                  <a:ea typeface="Barlow" pitchFamily="34" charset="-122"/>
                  <a:cs typeface="Barlow" pitchFamily="34" charset="-120"/>
                </a:rPr>
                <a:t> pioneers early quantitative models, laying the groundwork for systematic trend-following.</a:t>
              </a:r>
              <a:endParaRPr lang="en-US" sz="1200" dirty="0"/>
            </a:p>
          </p:txBody>
        </p:sp>
        <p:sp>
          <p:nvSpPr>
            <p:cNvPr id="10" name="Shape 8"/>
            <p:cNvSpPr/>
            <p:nvPr/>
          </p:nvSpPr>
          <p:spPr>
            <a:xfrm>
              <a:off x="4704829" y="2570101"/>
              <a:ext cx="405036" cy="19050"/>
            </a:xfrm>
            <a:prstGeom prst="roundRect">
              <a:avLst>
                <a:gd name="adj" fmla="val 1063125"/>
              </a:avLst>
            </a:prstGeom>
            <a:solidFill>
              <a:srgbClr val="29DDDA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Shape 9"/>
            <p:cNvSpPr/>
            <p:nvPr/>
          </p:nvSpPr>
          <p:spPr>
            <a:xfrm>
              <a:off x="4420121" y="2427747"/>
              <a:ext cx="303758" cy="303758"/>
            </a:xfrm>
            <a:prstGeom prst="ellipse">
              <a:avLst/>
            </a:prstGeom>
            <a:solidFill>
              <a:srgbClr val="0A081B"/>
            </a:solidFill>
            <a:ln w="14288">
              <a:solidFill>
                <a:srgbClr val="29DDDA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 10"/>
            <p:cNvSpPr/>
            <p:nvPr/>
          </p:nvSpPr>
          <p:spPr>
            <a:xfrm>
              <a:off x="4481996" y="2467112"/>
              <a:ext cx="180008" cy="22502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marL="0" indent="0" algn="ctr">
                <a:lnSpc>
                  <a:spcPct val="100000"/>
                </a:lnSpc>
                <a:buNone/>
              </a:pPr>
              <a:r>
                <a:rPr lang="en-US" sz="1400" b="1" dirty="0">
                  <a:solidFill>
                    <a:srgbClr val="E0E4E6"/>
                  </a:solidFill>
                  <a:ea typeface="Spline Sans Bold" pitchFamily="34" charset="-122"/>
                  <a:cs typeface="Spline Sans Bold" pitchFamily="34" charset="-120"/>
                </a:rPr>
                <a:t>2</a:t>
              </a:r>
              <a:endParaRPr lang="en-US" sz="1400" dirty="0"/>
            </a:p>
          </p:txBody>
        </p:sp>
        <p:sp>
          <p:nvSpPr>
            <p:cNvPr id="13" name="Text 11"/>
            <p:cNvSpPr/>
            <p:nvPr/>
          </p:nvSpPr>
          <p:spPr>
            <a:xfrm>
              <a:off x="5247084" y="2474107"/>
              <a:ext cx="1500188" cy="187523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1600" b="1" dirty="0">
                  <a:solidFill>
                    <a:srgbClr val="E0E4E6"/>
                  </a:solidFill>
                  <a:ea typeface="Spline Sans Bold" pitchFamily="34" charset="-122"/>
                  <a:cs typeface="Spline Sans Bold" pitchFamily="34" charset="-120"/>
                </a:rPr>
                <a:t>1980s</a:t>
              </a:r>
              <a:endParaRPr lang="en-US" sz="1600" dirty="0"/>
            </a:p>
          </p:txBody>
        </p:sp>
        <p:sp>
          <p:nvSpPr>
            <p:cNvPr id="14" name="Text 12"/>
            <p:cNvSpPr/>
            <p:nvPr/>
          </p:nvSpPr>
          <p:spPr>
            <a:xfrm>
              <a:off x="5247084" y="2753574"/>
              <a:ext cx="3356893" cy="92618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lnSpc>
                  <a:spcPct val="125000"/>
                </a:lnSpc>
                <a:buNone/>
              </a:pPr>
              <a:r>
                <a:rPr lang="en-US" sz="1200" b="1" dirty="0">
                  <a:solidFill>
                    <a:srgbClr val="E0E4E6"/>
                  </a:solidFill>
                  <a:ea typeface="Barlow Bold" pitchFamily="34" charset="-122"/>
                  <a:cs typeface="Barlow Bold" pitchFamily="34" charset="-120"/>
                </a:rPr>
                <a:t>John Henry</a:t>
              </a:r>
              <a:r>
                <a:rPr lang="en-US" sz="1200" dirty="0">
                  <a:solidFill>
                    <a:srgbClr val="E0E4E6"/>
                  </a:solidFill>
                  <a:ea typeface="Barlow" pitchFamily="34" charset="-122"/>
                  <a:cs typeface="Barlow" pitchFamily="34" charset="-120"/>
                </a:rPr>
                <a:t> legitimizes trend-following systems at institutional scale, proving machines can rival human discretion.</a:t>
              </a:r>
              <a:endParaRPr lang="en-US" sz="1200" dirty="0"/>
            </a:p>
          </p:txBody>
        </p:sp>
        <p:sp>
          <p:nvSpPr>
            <p:cNvPr id="15" name="Shape 13"/>
            <p:cNvSpPr/>
            <p:nvPr/>
          </p:nvSpPr>
          <p:spPr>
            <a:xfrm>
              <a:off x="4034135" y="3251436"/>
              <a:ext cx="405036" cy="19050"/>
            </a:xfrm>
            <a:prstGeom prst="roundRect">
              <a:avLst>
                <a:gd name="adj" fmla="val 1063125"/>
              </a:avLst>
            </a:prstGeom>
            <a:solidFill>
              <a:srgbClr val="37A7E7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Shape 14"/>
            <p:cNvSpPr/>
            <p:nvPr/>
          </p:nvSpPr>
          <p:spPr>
            <a:xfrm>
              <a:off x="4420121" y="3109082"/>
              <a:ext cx="303758" cy="303758"/>
            </a:xfrm>
            <a:prstGeom prst="ellipse">
              <a:avLst/>
            </a:prstGeom>
            <a:solidFill>
              <a:srgbClr val="0A081B"/>
            </a:solidFill>
            <a:ln w="14288">
              <a:solidFill>
                <a:srgbClr val="37A7E7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 15"/>
            <p:cNvSpPr/>
            <p:nvPr/>
          </p:nvSpPr>
          <p:spPr>
            <a:xfrm>
              <a:off x="4481996" y="3148447"/>
              <a:ext cx="180008" cy="22502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marL="0" indent="0" algn="ctr">
                <a:lnSpc>
                  <a:spcPct val="100000"/>
                </a:lnSpc>
                <a:buNone/>
              </a:pPr>
              <a:r>
                <a:rPr lang="en-US" sz="1400" b="1" dirty="0">
                  <a:solidFill>
                    <a:srgbClr val="E0E4E6"/>
                  </a:solidFill>
                  <a:ea typeface="Spline Sans Bold" pitchFamily="34" charset="-122"/>
                  <a:cs typeface="Spline Sans Bold" pitchFamily="34" charset="-120"/>
                </a:rPr>
                <a:t>3</a:t>
              </a:r>
              <a:endParaRPr lang="en-US" sz="1400" dirty="0"/>
            </a:p>
          </p:txBody>
        </p:sp>
        <p:sp>
          <p:nvSpPr>
            <p:cNvPr id="18" name="Text 16"/>
            <p:cNvSpPr/>
            <p:nvPr/>
          </p:nvSpPr>
          <p:spPr>
            <a:xfrm>
              <a:off x="2396728" y="3155442"/>
              <a:ext cx="1500188" cy="187523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r">
                <a:lnSpc>
                  <a:spcPct val="104000"/>
                </a:lnSpc>
                <a:buNone/>
              </a:pPr>
              <a:r>
                <a:rPr lang="en-US" sz="1600" b="1" dirty="0">
                  <a:solidFill>
                    <a:srgbClr val="E0E4E6"/>
                  </a:solidFill>
                  <a:ea typeface="Spline Sans Bold" pitchFamily="34" charset="-122"/>
                  <a:cs typeface="Spline Sans Bold" pitchFamily="34" charset="-120"/>
                </a:rPr>
                <a:t>1990s</a:t>
              </a:r>
              <a:endParaRPr lang="en-US" sz="1600" dirty="0"/>
            </a:p>
          </p:txBody>
        </p:sp>
        <p:sp>
          <p:nvSpPr>
            <p:cNvPr id="19" name="Text 17"/>
            <p:cNvSpPr/>
            <p:nvPr/>
          </p:nvSpPr>
          <p:spPr>
            <a:xfrm>
              <a:off x="540023" y="3434910"/>
              <a:ext cx="3356893" cy="61745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indent="0" algn="r">
                <a:lnSpc>
                  <a:spcPct val="125000"/>
                </a:lnSpc>
                <a:buNone/>
              </a:pPr>
              <a:r>
                <a:rPr lang="en-US" sz="1200" b="1" dirty="0">
                  <a:solidFill>
                    <a:srgbClr val="E0E4E6"/>
                  </a:solidFill>
                  <a:ea typeface="Barlow Bold" pitchFamily="34" charset="-122"/>
                  <a:cs typeface="Barlow Bold" pitchFamily="34" charset="-120"/>
                </a:rPr>
                <a:t>Broader Market Access</a:t>
              </a:r>
              <a:r>
                <a:rPr lang="en-US" sz="1200" dirty="0">
                  <a:solidFill>
                    <a:srgbClr val="E0E4E6"/>
                  </a:solidFill>
                  <a:ea typeface="Barlow" pitchFamily="34" charset="-122"/>
                  <a:cs typeface="Barlow" pitchFamily="34" charset="-120"/>
                </a:rPr>
                <a:t> brings algorithmic execution to a wider audience, democratizing quantitative strategy.</a:t>
              </a:r>
              <a:endParaRPr lang="en-US" sz="1200" dirty="0"/>
            </a:p>
          </p:txBody>
        </p:sp>
        <p:sp>
          <p:nvSpPr>
            <p:cNvPr id="20" name="Shape 18"/>
            <p:cNvSpPr/>
            <p:nvPr/>
          </p:nvSpPr>
          <p:spPr>
            <a:xfrm>
              <a:off x="4704829" y="3932846"/>
              <a:ext cx="405036" cy="19050"/>
            </a:xfrm>
            <a:prstGeom prst="roundRect">
              <a:avLst>
                <a:gd name="adj" fmla="val 1063125"/>
              </a:avLst>
            </a:prstGeom>
            <a:solidFill>
              <a:srgbClr val="37A7E7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Shape 19"/>
            <p:cNvSpPr/>
            <p:nvPr/>
          </p:nvSpPr>
          <p:spPr>
            <a:xfrm>
              <a:off x="4420121" y="3790492"/>
              <a:ext cx="303758" cy="303758"/>
            </a:xfrm>
            <a:prstGeom prst="ellipse">
              <a:avLst/>
            </a:prstGeom>
            <a:solidFill>
              <a:srgbClr val="0A081B"/>
            </a:solidFill>
            <a:ln w="14288">
              <a:solidFill>
                <a:srgbClr val="37A7E7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 20"/>
            <p:cNvSpPr/>
            <p:nvPr/>
          </p:nvSpPr>
          <p:spPr>
            <a:xfrm>
              <a:off x="4481996" y="3829857"/>
              <a:ext cx="180008" cy="22502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marL="0" indent="0" algn="ctr">
                <a:lnSpc>
                  <a:spcPct val="100000"/>
                </a:lnSpc>
                <a:buNone/>
              </a:pPr>
              <a:r>
                <a:rPr lang="en-US" sz="1400" b="1" dirty="0">
                  <a:solidFill>
                    <a:srgbClr val="E0E4E6"/>
                  </a:solidFill>
                  <a:ea typeface="Spline Sans Bold" pitchFamily="34" charset="-122"/>
                  <a:cs typeface="Spline Sans Bold" pitchFamily="34" charset="-120"/>
                </a:rPr>
                <a:t>4</a:t>
              </a:r>
              <a:endParaRPr lang="en-US" sz="1400" dirty="0"/>
            </a:p>
          </p:txBody>
        </p:sp>
        <p:sp>
          <p:nvSpPr>
            <p:cNvPr id="23" name="Text 21"/>
            <p:cNvSpPr/>
            <p:nvPr/>
          </p:nvSpPr>
          <p:spPr>
            <a:xfrm>
              <a:off x="5247084" y="3836852"/>
              <a:ext cx="1500188" cy="187523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1600" b="1" dirty="0">
                  <a:solidFill>
                    <a:srgbClr val="E0E4E6"/>
                  </a:solidFill>
                  <a:ea typeface="Spline Sans Bold" pitchFamily="34" charset="-122"/>
                  <a:cs typeface="Spline Sans Bold" pitchFamily="34" charset="-120"/>
                </a:rPr>
                <a:t>Today</a:t>
              </a:r>
              <a:endParaRPr lang="en-US" sz="1600" dirty="0"/>
            </a:p>
          </p:txBody>
        </p:sp>
        <p:sp>
          <p:nvSpPr>
            <p:cNvPr id="24" name="Text 22"/>
            <p:cNvSpPr/>
            <p:nvPr/>
          </p:nvSpPr>
          <p:spPr>
            <a:xfrm>
              <a:off x="5247084" y="4116319"/>
              <a:ext cx="3356893" cy="61745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 fontScale="92500"/>
            </a:bodyPr>
            <a:lstStyle/>
            <a:p>
              <a:pPr marL="0" indent="0" algn="l">
                <a:lnSpc>
                  <a:spcPct val="125000"/>
                </a:lnSpc>
                <a:buNone/>
              </a:pPr>
              <a:r>
                <a:rPr lang="en-US" sz="1200" dirty="0">
                  <a:solidFill>
                    <a:srgbClr val="E0E4E6"/>
                  </a:solidFill>
                  <a:ea typeface="Barlow" pitchFamily="34" charset="-122"/>
                  <a:cs typeface="Barlow" pitchFamily="34" charset="-120"/>
                </a:rPr>
                <a:t>Over </a:t>
              </a:r>
              <a:r>
                <a:rPr lang="en-US" sz="1200" b="1" dirty="0">
                  <a:solidFill>
                    <a:srgbClr val="E0E4E6"/>
                  </a:solidFill>
                  <a:ea typeface="Barlow Bold" pitchFamily="34" charset="-122"/>
                  <a:cs typeface="Barlow Bold" pitchFamily="34" charset="-120"/>
                </a:rPr>
                <a:t>70% of all equity volume</a:t>
              </a:r>
              <a:r>
                <a:rPr lang="en-US" sz="1200" dirty="0">
                  <a:solidFill>
                    <a:srgbClr val="E0E4E6"/>
                  </a:solidFill>
                  <a:ea typeface="Barlow" pitchFamily="34" charset="-122"/>
                  <a:cs typeface="Barlow" pitchFamily="34" charset="-120"/>
                </a:rPr>
                <a:t> is algorithmically executed — manual traders are competing against machines.</a:t>
              </a:r>
              <a:endParaRPr lang="en-US" sz="1200" dirty="0"/>
            </a:p>
          </p:txBody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47751E05-8742-0FA2-084B-64626FB05F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271216" y="0"/>
            <a:ext cx="872784" cy="85725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23" y="1115169"/>
            <a:ext cx="5140672" cy="2913013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A67CF68-B12A-7094-727E-321B3EC5E47D}"/>
              </a:ext>
            </a:extLst>
          </p:cNvPr>
          <p:cNvGrpSpPr/>
          <p:nvPr/>
        </p:nvGrpSpPr>
        <p:grpSpPr>
          <a:xfrm>
            <a:off x="5973589" y="211566"/>
            <a:ext cx="947716" cy="320055"/>
            <a:chOff x="5973589" y="478855"/>
            <a:chExt cx="947716" cy="320055"/>
          </a:xfrm>
        </p:grpSpPr>
        <p:sp>
          <p:nvSpPr>
            <p:cNvPr id="3" name="Shape 0"/>
            <p:cNvSpPr/>
            <p:nvPr/>
          </p:nvSpPr>
          <p:spPr>
            <a:xfrm>
              <a:off x="5973589" y="478855"/>
              <a:ext cx="947716" cy="320055"/>
            </a:xfrm>
            <a:prstGeom prst="roundRect">
              <a:avLst>
                <a:gd name="adj" fmla="val 69403"/>
              </a:avLst>
            </a:prstGeom>
            <a:solidFill>
              <a:srgbClr val="004D36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 1"/>
            <p:cNvSpPr/>
            <p:nvPr/>
          </p:nvSpPr>
          <p:spPr>
            <a:xfrm>
              <a:off x="6100703" y="517520"/>
              <a:ext cx="819745" cy="13342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18000"/>
                </a:lnSpc>
                <a:buNone/>
              </a:pPr>
              <a:r>
                <a:rPr lang="en-US" sz="1400" b="1" dirty="0">
                  <a:solidFill>
                    <a:srgbClr val="E0E4E6"/>
                  </a:solidFill>
                  <a:ea typeface="Barlow" pitchFamily="34" charset="-122"/>
                  <a:cs typeface="Barlow" pitchFamily="34" charset="-120"/>
                </a:rPr>
                <a:t>THE GAP</a:t>
              </a:r>
              <a:endParaRPr lang="en-US" sz="1400" b="1" dirty="0"/>
            </a:p>
          </p:txBody>
        </p:sp>
      </p:grpSp>
      <p:sp>
        <p:nvSpPr>
          <p:cNvPr id="5" name="Text 2"/>
          <p:cNvSpPr/>
          <p:nvPr/>
        </p:nvSpPr>
        <p:spPr>
          <a:xfrm>
            <a:off x="5973589" y="680327"/>
            <a:ext cx="2635076" cy="9844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50" b="1" dirty="0">
                <a:solidFill>
                  <a:srgbClr val="F0FCFF"/>
                </a:solidFill>
                <a:ea typeface="Spline Sans Bold" pitchFamily="34" charset="-122"/>
                <a:cs typeface="Spline Sans Bold" pitchFamily="34" charset="-120"/>
              </a:rPr>
              <a:t>The Missing Link: Where Automation Stalls</a:t>
            </a:r>
            <a:endParaRPr lang="en-US" sz="205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A4F9307-A1E0-92CC-5558-165E890A1F6C}"/>
              </a:ext>
            </a:extLst>
          </p:cNvPr>
          <p:cNvGrpSpPr/>
          <p:nvPr/>
        </p:nvGrpSpPr>
        <p:grpSpPr>
          <a:xfrm>
            <a:off x="6017865" y="1787651"/>
            <a:ext cx="2590800" cy="3144282"/>
            <a:chOff x="6017865" y="1787651"/>
            <a:chExt cx="2590800" cy="3144282"/>
          </a:xfrm>
        </p:grpSpPr>
        <p:pic>
          <p:nvPicPr>
            <p:cNvPr id="6" name="Image 1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017865" y="1791297"/>
              <a:ext cx="177180" cy="177180"/>
            </a:xfrm>
            <a:prstGeom prst="rect">
              <a:avLst/>
            </a:prstGeom>
          </p:spPr>
        </p:pic>
        <p:sp>
          <p:nvSpPr>
            <p:cNvPr id="7" name="Text 3"/>
            <p:cNvSpPr/>
            <p:nvPr/>
          </p:nvSpPr>
          <p:spPr>
            <a:xfrm>
              <a:off x="6357491" y="1787651"/>
              <a:ext cx="1312664" cy="164083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1300" b="1" dirty="0">
                  <a:solidFill>
                    <a:srgbClr val="16FFBB"/>
                  </a:solidFill>
                  <a:ea typeface="Spline Sans Bold" pitchFamily="34" charset="-122"/>
                  <a:cs typeface="Spline Sans Bold" pitchFamily="34" charset="-120"/>
                </a:rPr>
                <a:t>Black-Box Blindness</a:t>
              </a:r>
              <a:endParaRPr lang="en-US" sz="1300" dirty="0">
                <a:solidFill>
                  <a:srgbClr val="16FFBB"/>
                </a:solidFill>
              </a:endParaRPr>
            </a:p>
          </p:txBody>
        </p:sp>
        <p:sp>
          <p:nvSpPr>
            <p:cNvPr id="8" name="Text 4"/>
            <p:cNvSpPr/>
            <p:nvPr/>
          </p:nvSpPr>
          <p:spPr>
            <a:xfrm>
              <a:off x="6357491" y="2042146"/>
              <a:ext cx="2251174" cy="73616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indent="0" algn="l">
                <a:lnSpc>
                  <a:spcPct val="118000"/>
                </a:lnSpc>
                <a:buNone/>
              </a:pPr>
              <a:r>
                <a:rPr lang="en-US" sz="1050" dirty="0">
                  <a:solidFill>
                    <a:srgbClr val="E0E4E6"/>
                  </a:solidFill>
                  <a:ea typeface="Barlow" pitchFamily="34" charset="-122"/>
                  <a:cs typeface="Barlow" pitchFamily="34" charset="-120"/>
                </a:rPr>
                <a:t>Purely algorithmic systems lack the nuanced intuition that veteran traders build over decades of live market experience.</a:t>
              </a:r>
              <a:endParaRPr lang="en-US" sz="1050" dirty="0"/>
            </a:p>
          </p:txBody>
        </p:sp>
        <p:pic>
          <p:nvPicPr>
            <p:cNvPr id="9" name="Image 2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017865" y="2945480"/>
              <a:ext cx="177180" cy="177180"/>
            </a:xfrm>
            <a:prstGeom prst="rect">
              <a:avLst/>
            </a:prstGeom>
          </p:spPr>
        </p:pic>
        <p:sp>
          <p:nvSpPr>
            <p:cNvPr id="10" name="Text 5"/>
            <p:cNvSpPr/>
            <p:nvPr/>
          </p:nvSpPr>
          <p:spPr>
            <a:xfrm>
              <a:off x="6357491" y="2941834"/>
              <a:ext cx="1312664" cy="164083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1300" b="1" dirty="0">
                  <a:solidFill>
                    <a:srgbClr val="29DDDA"/>
                  </a:solidFill>
                  <a:ea typeface="Spline Sans Bold" pitchFamily="34" charset="-122"/>
                  <a:cs typeface="Spline Sans Bold" pitchFamily="34" charset="-120"/>
                </a:rPr>
                <a:t>Flash Crash Risk</a:t>
              </a:r>
              <a:endParaRPr lang="en-US" sz="1300" dirty="0">
                <a:solidFill>
                  <a:srgbClr val="29DDDA"/>
                </a:solidFill>
              </a:endParaRPr>
            </a:p>
          </p:txBody>
        </p:sp>
        <p:sp>
          <p:nvSpPr>
            <p:cNvPr id="11" name="Text 6"/>
            <p:cNvSpPr/>
            <p:nvPr/>
          </p:nvSpPr>
          <p:spPr>
            <a:xfrm>
              <a:off x="6357491" y="3196329"/>
              <a:ext cx="2251174" cy="73616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lnSpc>
                  <a:spcPct val="118000"/>
                </a:lnSpc>
                <a:buNone/>
              </a:pPr>
              <a:r>
                <a:rPr lang="en-US" sz="1050" dirty="0">
                  <a:solidFill>
                    <a:srgbClr val="E0E4E6"/>
                  </a:solidFill>
                  <a:ea typeface="Barlow" pitchFamily="34" charset="-122"/>
                  <a:cs typeface="Barlow" pitchFamily="34" charset="-120"/>
                </a:rPr>
                <a:t>Market anomalies and liquidity crises demand human oversight — unchecked automation can amplify disaster.</a:t>
              </a:r>
              <a:endParaRPr lang="en-US" sz="1050" dirty="0"/>
            </a:p>
          </p:txBody>
        </p:sp>
        <p:pic>
          <p:nvPicPr>
            <p:cNvPr id="12" name="Image 3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017865" y="3944915"/>
              <a:ext cx="177180" cy="177180"/>
            </a:xfrm>
            <a:prstGeom prst="rect">
              <a:avLst/>
            </a:prstGeom>
          </p:spPr>
        </p:pic>
        <p:sp>
          <p:nvSpPr>
            <p:cNvPr id="13" name="Text 7"/>
            <p:cNvSpPr/>
            <p:nvPr/>
          </p:nvSpPr>
          <p:spPr>
            <a:xfrm>
              <a:off x="6357491" y="3941268"/>
              <a:ext cx="1844576" cy="164083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1300" b="1" dirty="0">
                  <a:solidFill>
                    <a:srgbClr val="37A7E7"/>
                  </a:solidFill>
                  <a:ea typeface="Spline Sans Bold" pitchFamily="34" charset="-122"/>
                  <a:cs typeface="Spline Sans Bold" pitchFamily="34" charset="-120"/>
                </a:rPr>
                <a:t>Static Code, Dynamic Markets</a:t>
              </a:r>
              <a:endParaRPr lang="en-US" sz="1300" dirty="0">
                <a:solidFill>
                  <a:srgbClr val="37A7E7"/>
                </a:solidFill>
              </a:endParaRPr>
            </a:p>
          </p:txBody>
        </p:sp>
        <p:sp>
          <p:nvSpPr>
            <p:cNvPr id="14" name="Text 8"/>
            <p:cNvSpPr/>
            <p:nvPr/>
          </p:nvSpPr>
          <p:spPr>
            <a:xfrm>
              <a:off x="6357491" y="4195764"/>
              <a:ext cx="2251174" cy="73616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lnSpc>
                  <a:spcPct val="118000"/>
                </a:lnSpc>
                <a:buNone/>
              </a:pPr>
              <a:r>
                <a:rPr lang="en-US" sz="1050" dirty="0">
                  <a:solidFill>
                    <a:srgbClr val="E0E4E6"/>
                  </a:solidFill>
                  <a:ea typeface="Barlow" pitchFamily="34" charset="-122"/>
                  <a:cs typeface="Barlow" pitchFamily="34" charset="-120"/>
                </a:rPr>
                <a:t>Rigid algorithms fail to adapt to black swan events or shifting macroeconomic regimes in real time.</a:t>
              </a:r>
              <a:endParaRPr lang="en-US" sz="1050" dirty="0"/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503557A0-C865-323B-A889-58BB668828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8271216" y="0"/>
            <a:ext cx="872784" cy="857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0023" y="432569"/>
            <a:ext cx="4634954" cy="8572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F0FCFF"/>
                </a:solidFill>
                <a:ea typeface="Spline Sans Bold" pitchFamily="34" charset="-122"/>
                <a:cs typeface="Spline Sans Bold" pitchFamily="34" charset="-120"/>
              </a:rPr>
              <a:t>Introducing </a:t>
            </a:r>
            <a:r>
              <a:rPr lang="en-US" sz="2700" b="1" dirty="0">
                <a:solidFill>
                  <a:srgbClr val="16FFBB"/>
                </a:solidFill>
                <a:ea typeface="Spline Sans Bold" pitchFamily="34" charset="-122"/>
                <a:cs typeface="Spline Sans Bold" pitchFamily="34" charset="-120"/>
              </a:rPr>
              <a:t>33Circle</a:t>
            </a:r>
            <a:r>
              <a:rPr lang="en-US" sz="2700" b="1" dirty="0">
                <a:solidFill>
                  <a:srgbClr val="F0FCFF"/>
                </a:solidFill>
                <a:ea typeface="Spline Sans Bold" pitchFamily="34" charset="-122"/>
                <a:cs typeface="Spline Sans Bold" pitchFamily="34" charset="-120"/>
              </a:rPr>
              <a:t>: The Expert-Led Edge</a:t>
            </a:r>
            <a:endParaRPr lang="en-US" sz="270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6F9D25C-A5D2-B453-6E6F-5CE6C2F121FA}"/>
              </a:ext>
            </a:extLst>
          </p:cNvPr>
          <p:cNvGrpSpPr/>
          <p:nvPr/>
        </p:nvGrpSpPr>
        <p:grpSpPr>
          <a:xfrm>
            <a:off x="540023" y="3563541"/>
            <a:ext cx="4634954" cy="1147316"/>
            <a:chOff x="540023" y="3563541"/>
            <a:chExt cx="4634954" cy="1147316"/>
          </a:xfrm>
        </p:grpSpPr>
        <p:sp>
          <p:nvSpPr>
            <p:cNvPr id="10" name="Shape 7"/>
            <p:cNvSpPr/>
            <p:nvPr/>
          </p:nvSpPr>
          <p:spPr>
            <a:xfrm>
              <a:off x="540023" y="3563541"/>
              <a:ext cx="4634954" cy="1147316"/>
            </a:xfrm>
            <a:prstGeom prst="roundRect">
              <a:avLst>
                <a:gd name="adj" fmla="val 20174"/>
              </a:avLst>
            </a:prstGeom>
            <a:solidFill>
              <a:srgbClr val="0A081B"/>
            </a:solidFill>
            <a:ln w="19050">
              <a:solidFill>
                <a:srgbClr val="37A7E7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 8"/>
            <p:cNvSpPr/>
            <p:nvPr/>
          </p:nvSpPr>
          <p:spPr>
            <a:xfrm>
              <a:off x="713333" y="3680579"/>
              <a:ext cx="1714500" cy="214313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1600" b="1" dirty="0">
                  <a:solidFill>
                    <a:srgbClr val="37A7E7"/>
                  </a:solidFill>
                  <a:ea typeface="Spline Sans Bold" pitchFamily="34" charset="-122"/>
                  <a:cs typeface="Spline Sans Bold" pitchFamily="34" charset="-120"/>
                </a:rPr>
                <a:t>Disciplined Science</a:t>
              </a:r>
              <a:endParaRPr lang="en-US" sz="1600" dirty="0">
                <a:solidFill>
                  <a:srgbClr val="37A7E7"/>
                </a:solidFill>
              </a:endParaRPr>
            </a:p>
          </p:txBody>
        </p:sp>
        <p:sp>
          <p:nvSpPr>
            <p:cNvPr id="12" name="Text 9"/>
            <p:cNvSpPr/>
            <p:nvPr/>
          </p:nvSpPr>
          <p:spPr>
            <a:xfrm>
              <a:off x="713333" y="3952293"/>
              <a:ext cx="4288334" cy="6689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lnSpc>
                  <a:spcPct val="133000"/>
                </a:lnSpc>
                <a:buNone/>
              </a:pPr>
              <a:r>
                <a:rPr lang="en-US" sz="1230" dirty="0">
                  <a:solidFill>
                    <a:srgbClr val="E0E4E6"/>
                  </a:solidFill>
                  <a:ea typeface="Barlow" pitchFamily="34" charset="-122"/>
                  <a:cs typeface="Barlow" pitchFamily="34" charset="-120"/>
                </a:rPr>
                <a:t>Precision tools that treat trading as a </a:t>
              </a:r>
              <a:r>
                <a:rPr lang="en-US" sz="1230" b="1" dirty="0">
                  <a:solidFill>
                    <a:srgbClr val="E0E4E6"/>
                  </a:solidFill>
                  <a:ea typeface="Barlow Bold" pitchFamily="34" charset="-122"/>
                  <a:cs typeface="Barlow Bold" pitchFamily="34" charset="-120"/>
                </a:rPr>
                <a:t>repeatable, disciplined science</a:t>
              </a:r>
              <a:r>
                <a:rPr lang="en-US" sz="1230" dirty="0">
                  <a:solidFill>
                    <a:srgbClr val="E0E4E6"/>
                  </a:solidFill>
                  <a:ea typeface="Barlow" pitchFamily="34" charset="-122"/>
                  <a:cs typeface="Barlow" pitchFamily="34" charset="-120"/>
                </a:rPr>
                <a:t> — removing guesswork from every decision.</a:t>
              </a:r>
              <a:endParaRPr lang="en-US" sz="1230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D3FF2EF-3725-877A-11D6-7DE410801839}"/>
              </a:ext>
            </a:extLst>
          </p:cNvPr>
          <p:cNvGrpSpPr/>
          <p:nvPr/>
        </p:nvGrpSpPr>
        <p:grpSpPr>
          <a:xfrm>
            <a:off x="540023" y="1521247"/>
            <a:ext cx="4634954" cy="2061111"/>
            <a:chOff x="540023" y="1521247"/>
            <a:chExt cx="4634954" cy="2061111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FADFA47-ED43-5309-8EA8-E84129B0B9ED}"/>
                </a:ext>
              </a:extLst>
            </p:cNvPr>
            <p:cNvGrpSpPr/>
            <p:nvPr/>
          </p:nvGrpSpPr>
          <p:grpSpPr>
            <a:xfrm>
              <a:off x="540023" y="1521247"/>
              <a:ext cx="4634954" cy="2061111"/>
              <a:chOff x="540023" y="1521247"/>
              <a:chExt cx="4634954" cy="2061111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A0C5303E-60FC-5DE5-B099-F84A41F29CC6}"/>
                  </a:ext>
                </a:extLst>
              </p:cNvPr>
              <p:cNvGrpSpPr/>
              <p:nvPr/>
            </p:nvGrpSpPr>
            <p:grpSpPr>
              <a:xfrm>
                <a:off x="540023" y="1521247"/>
                <a:ext cx="4634954" cy="1888034"/>
                <a:chOff x="540023" y="1521247"/>
                <a:chExt cx="4634954" cy="1888034"/>
              </a:xfrm>
            </p:grpSpPr>
            <p:sp>
              <p:nvSpPr>
                <p:cNvPr id="4" name="Shape 1"/>
                <p:cNvSpPr/>
                <p:nvPr/>
              </p:nvSpPr>
              <p:spPr>
                <a:xfrm>
                  <a:off x="540023" y="1521247"/>
                  <a:ext cx="2240310" cy="1888034"/>
                </a:xfrm>
                <a:prstGeom prst="roundRect">
                  <a:avLst>
                    <a:gd name="adj" fmla="val 12259"/>
                  </a:avLst>
                </a:prstGeom>
                <a:solidFill>
                  <a:srgbClr val="0A081B"/>
                </a:solidFill>
                <a:ln w="19050">
                  <a:solidFill>
                    <a:srgbClr val="16FFBB"/>
                  </a:solidFill>
                  <a:prstDash val="soli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" name="Text 2"/>
                <p:cNvSpPr/>
                <p:nvPr/>
              </p:nvSpPr>
              <p:spPr>
                <a:xfrm>
                  <a:off x="713333" y="1638285"/>
                  <a:ext cx="1714500" cy="214313"/>
                </a:xfrm>
                <a:prstGeom prst="rect">
                  <a:avLst/>
                </a:prstGeom>
                <a:noFill/>
                <a:ln/>
              </p:spPr>
              <p:txBody>
                <a:bodyPr wrap="none" lIns="0" tIns="0" rIns="0" bIns="0" rtlCol="0" anchor="t"/>
                <a:lstStyle/>
                <a:p>
                  <a:pPr marL="0" indent="0" algn="l">
                    <a:lnSpc>
                      <a:spcPct val="104000"/>
                    </a:lnSpc>
                    <a:buNone/>
                  </a:pPr>
                  <a:r>
                    <a:rPr lang="en-US" sz="1600" b="1" dirty="0">
                      <a:solidFill>
                        <a:srgbClr val="16FFBB"/>
                      </a:solidFill>
                      <a:ea typeface="Spline Sans Bold" pitchFamily="34" charset="-122"/>
                      <a:cs typeface="Spline Sans Bold" pitchFamily="34" charset="-120"/>
                    </a:rPr>
                    <a:t>Domain + Execution</a:t>
                  </a:r>
                  <a:endParaRPr lang="en-US" sz="1600" dirty="0">
                    <a:solidFill>
                      <a:srgbClr val="16FFBB"/>
                    </a:solidFill>
                  </a:endParaRPr>
                </a:p>
              </p:txBody>
            </p:sp>
            <p:sp>
              <p:nvSpPr>
                <p:cNvPr id="7" name="Shape 4"/>
                <p:cNvSpPr/>
                <p:nvPr/>
              </p:nvSpPr>
              <p:spPr>
                <a:xfrm>
                  <a:off x="2934593" y="1521247"/>
                  <a:ext cx="2240384" cy="1888034"/>
                </a:xfrm>
                <a:prstGeom prst="roundRect">
                  <a:avLst>
                    <a:gd name="adj" fmla="val 12259"/>
                  </a:avLst>
                </a:prstGeom>
                <a:solidFill>
                  <a:srgbClr val="0A081B"/>
                </a:solidFill>
                <a:ln w="19050">
                  <a:solidFill>
                    <a:srgbClr val="29DDDA"/>
                  </a:solidFill>
                  <a:prstDash val="soli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" name="Text 5"/>
                <p:cNvSpPr/>
                <p:nvPr/>
              </p:nvSpPr>
              <p:spPr>
                <a:xfrm>
                  <a:off x="3107903" y="1638285"/>
                  <a:ext cx="1714500" cy="214313"/>
                </a:xfrm>
                <a:prstGeom prst="rect">
                  <a:avLst/>
                </a:prstGeom>
                <a:noFill/>
                <a:ln/>
              </p:spPr>
              <p:txBody>
                <a:bodyPr wrap="none" lIns="0" tIns="0" rIns="0" bIns="0" rtlCol="0" anchor="t"/>
                <a:lstStyle/>
                <a:p>
                  <a:pPr marL="0" indent="0" algn="l">
                    <a:lnSpc>
                      <a:spcPct val="104000"/>
                    </a:lnSpc>
                    <a:buNone/>
                  </a:pPr>
                  <a:r>
                    <a:rPr lang="en-US" sz="1600" b="1" dirty="0">
                      <a:solidFill>
                        <a:srgbClr val="29DDDA"/>
                      </a:solidFill>
                      <a:ea typeface="Spline Sans Bold" pitchFamily="34" charset="-122"/>
                      <a:cs typeface="Spline Sans Bold" pitchFamily="34" charset="-120"/>
                    </a:rPr>
                    <a:t>Built by Traders</a:t>
                  </a:r>
                  <a:endParaRPr lang="en-US" sz="1600" dirty="0">
                    <a:solidFill>
                      <a:srgbClr val="29DDDA"/>
                    </a:solidFill>
                  </a:endParaRPr>
                </a:p>
              </p:txBody>
            </p:sp>
          </p:grpSp>
          <p:sp>
            <p:nvSpPr>
              <p:cNvPr id="6" name="Text 3"/>
              <p:cNvSpPr/>
              <p:nvPr/>
            </p:nvSpPr>
            <p:spPr>
              <a:xfrm>
                <a:off x="713333" y="1909999"/>
                <a:ext cx="1893689" cy="1672359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Autofit/>
              </a:bodyPr>
              <a:lstStyle/>
              <a:p>
                <a:pPr marL="0" indent="0" algn="l">
                  <a:lnSpc>
                    <a:spcPct val="133000"/>
                  </a:lnSpc>
                  <a:buNone/>
                </a:pPr>
                <a:r>
                  <a:rPr lang="en-US" sz="1230" dirty="0">
                    <a:solidFill>
                      <a:srgbClr val="E0E4E6"/>
                    </a:solidFill>
                    <a:ea typeface="Barlow" pitchFamily="34" charset="-122"/>
                    <a:cs typeface="Barlow" pitchFamily="34" charset="-120"/>
                  </a:rPr>
                  <a:t>Marrying deep market expertise with high-frequency execution architecture for a decisive competitive edge.</a:t>
                </a:r>
                <a:endParaRPr lang="en-US" sz="1230" dirty="0"/>
              </a:p>
            </p:txBody>
          </p:sp>
        </p:grpSp>
        <p:sp>
          <p:nvSpPr>
            <p:cNvPr id="9" name="Text 6"/>
            <p:cNvSpPr/>
            <p:nvPr/>
          </p:nvSpPr>
          <p:spPr>
            <a:xfrm>
              <a:off x="3107903" y="1909999"/>
              <a:ext cx="1893763" cy="167235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indent="0" algn="l">
                <a:lnSpc>
                  <a:spcPct val="133000"/>
                </a:lnSpc>
                <a:buNone/>
              </a:pPr>
              <a:r>
                <a:rPr lang="en-US" sz="1230" dirty="0">
                  <a:solidFill>
                    <a:srgbClr val="E0E4E6"/>
                  </a:solidFill>
                  <a:ea typeface="Barlow" pitchFamily="34" charset="-122"/>
                  <a:cs typeface="Barlow" pitchFamily="34" charset="-120"/>
                </a:rPr>
                <a:t>Proprietary systems designed by veteran traders first — not just engineers — ensuring real-world market logic at the core.</a:t>
              </a:r>
              <a:endParaRPr lang="en-US" sz="1230" dirty="0"/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38EFB032-761A-E98C-E6F4-3B120A1A03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824642" y="0"/>
            <a:ext cx="872784" cy="857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0023" y="461293"/>
            <a:ext cx="4350544" cy="3013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F0FCFF"/>
                </a:solidFill>
                <a:ea typeface="Spline Sans Bold" pitchFamily="34" charset="-122"/>
                <a:cs typeface="Spline Sans Bold" pitchFamily="34" charset="-120"/>
              </a:rPr>
              <a:t>How 33Circle Transforms Strategy</a:t>
            </a:r>
            <a:endParaRPr lang="en-US" sz="1850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E48F71E-2B67-186D-EF03-91B0A47377FF}"/>
              </a:ext>
            </a:extLst>
          </p:cNvPr>
          <p:cNvGrpSpPr/>
          <p:nvPr/>
        </p:nvGrpSpPr>
        <p:grpSpPr>
          <a:xfrm>
            <a:off x="540023" y="1467371"/>
            <a:ext cx="5148932" cy="2260253"/>
            <a:chOff x="540023" y="1467371"/>
            <a:chExt cx="5148932" cy="2260253"/>
          </a:xfrm>
        </p:grpSpPr>
        <p:pic>
          <p:nvPicPr>
            <p:cNvPr id="3" name="Image 0" descr="preencoded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0023" y="1467371"/>
              <a:ext cx="5148932" cy="2260253"/>
            </a:xfrm>
            <a:prstGeom prst="rect">
              <a:avLst/>
            </a:prstGeom>
          </p:spPr>
        </p:pic>
        <p:sp>
          <p:nvSpPr>
            <p:cNvPr id="4" name="Text 1"/>
            <p:cNvSpPr/>
            <p:nvPr/>
          </p:nvSpPr>
          <p:spPr>
            <a:xfrm>
              <a:off x="1413469" y="2515182"/>
              <a:ext cx="902564" cy="30945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ct val="104000"/>
                </a:lnSpc>
                <a:buNone/>
              </a:pPr>
              <a:r>
                <a:rPr lang="en-US" sz="1200" b="1" dirty="0">
                  <a:solidFill>
                    <a:srgbClr val="16FFBB"/>
                  </a:solidFill>
                  <a:ea typeface="Spline Sans Bold" pitchFamily="34" charset="-122"/>
                  <a:cs typeface="Spline Sans Bold" pitchFamily="34" charset="-120"/>
                </a:rPr>
                <a:t>Codify Intuition</a:t>
              </a:r>
              <a:endParaRPr lang="en-US" sz="1200" dirty="0">
                <a:solidFill>
                  <a:srgbClr val="16FFBB"/>
                </a:solidFill>
              </a:endParaRPr>
            </a:p>
          </p:txBody>
        </p:sp>
        <p:sp>
          <p:nvSpPr>
            <p:cNvPr id="5" name="Text 2"/>
            <p:cNvSpPr/>
            <p:nvPr/>
          </p:nvSpPr>
          <p:spPr>
            <a:xfrm>
              <a:off x="1413469" y="3008412"/>
              <a:ext cx="902564" cy="5803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ctr">
                <a:lnSpc>
                  <a:spcPct val="89000"/>
                </a:lnSpc>
                <a:buNone/>
              </a:pPr>
              <a:r>
                <a:rPr lang="en-US" sz="1050" dirty="0">
                  <a:solidFill>
                    <a:srgbClr val="E0E4E6"/>
                  </a:solidFill>
                  <a:ea typeface="Barlow" pitchFamily="34" charset="-122"/>
                  <a:cs typeface="Barlow" pitchFamily="34" charset="-120"/>
                </a:rPr>
                <a:t>Turn expert rules into algorithms</a:t>
              </a:r>
              <a:endParaRPr lang="en-US" sz="1050" dirty="0"/>
            </a:p>
          </p:txBody>
        </p:sp>
        <p:sp>
          <p:nvSpPr>
            <p:cNvPr id="6" name="Text 3"/>
            <p:cNvSpPr/>
            <p:nvPr/>
          </p:nvSpPr>
          <p:spPr>
            <a:xfrm>
              <a:off x="3947591" y="2367469"/>
              <a:ext cx="902564" cy="61890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ctr">
                <a:lnSpc>
                  <a:spcPct val="104000"/>
                </a:lnSpc>
                <a:buNone/>
              </a:pPr>
              <a:r>
                <a:rPr lang="en-US" sz="1100" b="1" dirty="0">
                  <a:solidFill>
                    <a:srgbClr val="16FFBB"/>
                  </a:solidFill>
                  <a:ea typeface="Spline Sans Bold" pitchFamily="34" charset="-122"/>
                  <a:cs typeface="Spline Sans Bold" pitchFamily="34" charset="-120"/>
                </a:rPr>
                <a:t>Execute Without Emotion</a:t>
              </a:r>
              <a:endParaRPr lang="en-US" sz="1100" dirty="0">
                <a:solidFill>
                  <a:srgbClr val="16FFBB"/>
                </a:solidFill>
              </a:endParaRPr>
            </a:p>
          </p:txBody>
        </p:sp>
        <p:sp>
          <p:nvSpPr>
            <p:cNvPr id="7" name="Text 4"/>
            <p:cNvSpPr/>
            <p:nvPr/>
          </p:nvSpPr>
          <p:spPr>
            <a:xfrm>
              <a:off x="3947591" y="2973698"/>
              <a:ext cx="902564" cy="5803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ctr">
                <a:lnSpc>
                  <a:spcPct val="89000"/>
                </a:lnSpc>
                <a:buNone/>
              </a:pPr>
              <a:r>
                <a:rPr lang="en-US" sz="1050" dirty="0">
                  <a:solidFill>
                    <a:srgbClr val="E0E4E6"/>
                  </a:solidFill>
                  <a:ea typeface="Barlow" pitchFamily="34" charset="-122"/>
                  <a:cs typeface="Barlow" pitchFamily="34" charset="-120"/>
                </a:rPr>
                <a:t>Automate precise, disciplined trades</a:t>
              </a:r>
              <a:endParaRPr lang="en-US" sz="1050" dirty="0"/>
            </a:p>
          </p:txBody>
        </p:sp>
        <p:sp>
          <p:nvSpPr>
            <p:cNvPr id="8" name="Text 5"/>
            <p:cNvSpPr/>
            <p:nvPr/>
          </p:nvSpPr>
          <p:spPr>
            <a:xfrm>
              <a:off x="2687969" y="1710393"/>
              <a:ext cx="902564" cy="30944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ct val="104000"/>
                </a:lnSpc>
                <a:buNone/>
              </a:pPr>
              <a:r>
                <a:rPr lang="en-US" sz="1200" b="1" dirty="0">
                  <a:solidFill>
                    <a:srgbClr val="16FFBB"/>
                  </a:solidFill>
                  <a:ea typeface="Spline Sans Bold" pitchFamily="34" charset="-122"/>
                  <a:cs typeface="Spline Sans Bold" pitchFamily="34" charset="-120"/>
                </a:rPr>
                <a:t>Backtest at Speed</a:t>
              </a:r>
              <a:endParaRPr lang="en-US" sz="1200" dirty="0">
                <a:solidFill>
                  <a:srgbClr val="16FFBB"/>
                </a:solidFill>
              </a:endParaRPr>
            </a:p>
          </p:txBody>
        </p:sp>
        <p:sp>
          <p:nvSpPr>
            <p:cNvPr id="9" name="Text 6"/>
            <p:cNvSpPr/>
            <p:nvPr/>
          </p:nvSpPr>
          <p:spPr>
            <a:xfrm>
              <a:off x="2687969" y="2177540"/>
              <a:ext cx="902564" cy="61192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ctr">
                <a:lnSpc>
                  <a:spcPct val="89000"/>
                </a:lnSpc>
                <a:buNone/>
              </a:pPr>
              <a:r>
                <a:rPr lang="en-US" sz="1100" dirty="0">
                  <a:solidFill>
                    <a:srgbClr val="E0E4E6"/>
                  </a:solidFill>
                  <a:ea typeface="Barlow" pitchFamily="34" charset="-122"/>
                  <a:cs typeface="Barlow" pitchFamily="34" charset="-120"/>
                </a:rPr>
                <a:t>Validate across markets and time</a:t>
              </a:r>
              <a:endParaRPr lang="en-US" sz="1100" dirty="0"/>
            </a:p>
          </p:txBody>
        </p:sp>
      </p:grpSp>
      <p:sp>
        <p:nvSpPr>
          <p:cNvPr id="10" name="Text 7"/>
          <p:cNvSpPr/>
          <p:nvPr/>
        </p:nvSpPr>
        <p:spPr>
          <a:xfrm>
            <a:off x="540023" y="3813423"/>
            <a:ext cx="5148932" cy="8142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1600" dirty="0">
                <a:solidFill>
                  <a:srgbClr val="E0E4E6"/>
                </a:solidFill>
                <a:ea typeface="Barlow" pitchFamily="34" charset="-122"/>
                <a:cs typeface="Barlow" pitchFamily="34" charset="-120"/>
              </a:rPr>
              <a:t>33Circle converts years of hard-won expertise into systematic, rules-based strategies that execute with machine precision and zero emotional interference.</a:t>
            </a:r>
            <a:endParaRPr lang="en-US" sz="1600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6DB6D14-D82E-F7B3-E273-1CE23F5236E9}"/>
              </a:ext>
            </a:extLst>
          </p:cNvPr>
          <p:cNvGrpSpPr/>
          <p:nvPr/>
        </p:nvGrpSpPr>
        <p:grpSpPr>
          <a:xfrm>
            <a:off x="5958334" y="962844"/>
            <a:ext cx="2650331" cy="3633564"/>
            <a:chOff x="5958334" y="962844"/>
            <a:chExt cx="2650331" cy="3633564"/>
          </a:xfrm>
        </p:grpSpPr>
        <p:sp>
          <p:nvSpPr>
            <p:cNvPr id="11" name="Shape 8"/>
            <p:cNvSpPr/>
            <p:nvPr/>
          </p:nvSpPr>
          <p:spPr>
            <a:xfrm>
              <a:off x="5958334" y="962844"/>
              <a:ext cx="2650331" cy="1160338"/>
            </a:xfrm>
            <a:prstGeom prst="roundRect">
              <a:avLst>
                <a:gd name="adj" fmla="val 14026"/>
              </a:avLst>
            </a:prstGeom>
            <a:solidFill>
              <a:srgbClr val="0A081B"/>
            </a:solidFill>
            <a:ln w="9525">
              <a:solidFill>
                <a:srgbClr val="16FFBB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Shape 9"/>
            <p:cNvSpPr/>
            <p:nvPr/>
          </p:nvSpPr>
          <p:spPr>
            <a:xfrm>
              <a:off x="6076355" y="1038660"/>
              <a:ext cx="325487" cy="325487"/>
            </a:xfrm>
            <a:prstGeom prst="ellipse">
              <a:avLst/>
            </a:prstGeom>
            <a:solidFill>
              <a:srgbClr val="16FFBB"/>
            </a:solidFill>
            <a:ln/>
          </p:spPr>
          <p:txBody>
            <a:bodyPr/>
            <a:lstStyle/>
            <a:p>
              <a:endParaRPr lang="en-US"/>
            </a:p>
          </p:txBody>
        </p:sp>
        <p:pic>
          <p:nvPicPr>
            <p:cNvPr id="13" name="Image 1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165875" y="1128180"/>
              <a:ext cx="146447" cy="146447"/>
            </a:xfrm>
            <a:prstGeom prst="rect">
              <a:avLst/>
            </a:prstGeom>
          </p:spPr>
        </p:pic>
        <p:sp>
          <p:nvSpPr>
            <p:cNvPr id="14" name="Text 10"/>
            <p:cNvSpPr/>
            <p:nvPr/>
          </p:nvSpPr>
          <p:spPr>
            <a:xfrm>
              <a:off x="6519863" y="1116905"/>
              <a:ext cx="1244203" cy="15068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1100" b="1" dirty="0">
                  <a:solidFill>
                    <a:srgbClr val="16FFBB"/>
                  </a:solidFill>
                  <a:ea typeface="Spline Sans Bold" pitchFamily="34" charset="-122"/>
                  <a:cs typeface="Spline Sans Bold" pitchFamily="34" charset="-120"/>
                </a:rPr>
                <a:t>Dynamic Rules Engine</a:t>
              </a:r>
              <a:endParaRPr lang="en-US" sz="1100" dirty="0">
                <a:solidFill>
                  <a:srgbClr val="16FFBB"/>
                </a:solidFill>
              </a:endParaRPr>
            </a:p>
          </p:txBody>
        </p:sp>
        <p:sp>
          <p:nvSpPr>
            <p:cNvPr id="15" name="Text 11"/>
            <p:cNvSpPr/>
            <p:nvPr/>
          </p:nvSpPr>
          <p:spPr>
            <a:xfrm>
              <a:off x="6076355" y="1436123"/>
              <a:ext cx="2414290" cy="6870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indent="0" algn="l">
                <a:lnSpc>
                  <a:spcPct val="114000"/>
                </a:lnSpc>
                <a:buNone/>
              </a:pPr>
              <a:r>
                <a:rPr lang="en-US" sz="1100" dirty="0">
                  <a:solidFill>
                    <a:srgbClr val="E0E4E6"/>
                  </a:solidFill>
                  <a:ea typeface="Barlow" pitchFamily="34" charset="-122"/>
                  <a:cs typeface="Barlow" pitchFamily="34" charset="-120"/>
                </a:rPr>
                <a:t>Expert intuition is codified into responsive trading logic that evolves with market conditions.</a:t>
              </a:r>
              <a:endParaRPr lang="en-US" sz="1100" dirty="0"/>
            </a:p>
          </p:txBody>
        </p:sp>
        <p:sp>
          <p:nvSpPr>
            <p:cNvPr id="16" name="Shape 12"/>
            <p:cNvSpPr/>
            <p:nvPr/>
          </p:nvSpPr>
          <p:spPr>
            <a:xfrm>
              <a:off x="5958334" y="2199456"/>
              <a:ext cx="2650331" cy="1160338"/>
            </a:xfrm>
            <a:prstGeom prst="roundRect">
              <a:avLst>
                <a:gd name="adj" fmla="val 14026"/>
              </a:avLst>
            </a:prstGeom>
            <a:solidFill>
              <a:srgbClr val="0A081B"/>
            </a:solidFill>
            <a:ln w="9525">
              <a:solidFill>
                <a:srgbClr val="29DDDA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Shape 13"/>
            <p:cNvSpPr/>
            <p:nvPr/>
          </p:nvSpPr>
          <p:spPr>
            <a:xfrm>
              <a:off x="6076355" y="2275273"/>
              <a:ext cx="325487" cy="325487"/>
            </a:xfrm>
            <a:prstGeom prst="ellipse">
              <a:avLst/>
            </a:prstGeom>
            <a:solidFill>
              <a:srgbClr val="29DDDA"/>
            </a:solidFill>
            <a:ln/>
          </p:spPr>
          <p:txBody>
            <a:bodyPr/>
            <a:lstStyle/>
            <a:p>
              <a:endParaRPr lang="en-US"/>
            </a:p>
          </p:txBody>
        </p:sp>
        <p:pic>
          <p:nvPicPr>
            <p:cNvPr id="18" name="Image 2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165875" y="2364793"/>
              <a:ext cx="146447" cy="146447"/>
            </a:xfrm>
            <a:prstGeom prst="rect">
              <a:avLst/>
            </a:prstGeom>
          </p:spPr>
        </p:pic>
        <p:sp>
          <p:nvSpPr>
            <p:cNvPr id="19" name="Text 14"/>
            <p:cNvSpPr/>
            <p:nvPr/>
          </p:nvSpPr>
          <p:spPr>
            <a:xfrm>
              <a:off x="6519863" y="2367985"/>
              <a:ext cx="1205508" cy="15068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1100" b="1" dirty="0">
                  <a:solidFill>
                    <a:srgbClr val="29DDDA"/>
                  </a:solidFill>
                  <a:ea typeface="Spline Sans Bold" pitchFamily="34" charset="-122"/>
                  <a:cs typeface="Spline Sans Bold" pitchFamily="34" charset="-120"/>
                </a:rPr>
                <a:t>Rapid Backtesting</a:t>
              </a:r>
              <a:endParaRPr lang="en-US" sz="1100" dirty="0">
                <a:solidFill>
                  <a:srgbClr val="29DDDA"/>
                </a:solidFill>
              </a:endParaRPr>
            </a:p>
          </p:txBody>
        </p:sp>
        <p:sp>
          <p:nvSpPr>
            <p:cNvPr id="20" name="Text 15"/>
            <p:cNvSpPr/>
            <p:nvPr/>
          </p:nvSpPr>
          <p:spPr>
            <a:xfrm>
              <a:off x="6076355" y="2673608"/>
              <a:ext cx="2414290" cy="68618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indent="0" algn="l">
                <a:lnSpc>
                  <a:spcPct val="114000"/>
                </a:lnSpc>
                <a:buNone/>
              </a:pPr>
              <a:r>
                <a:rPr lang="en-US" sz="1100" dirty="0">
                  <a:solidFill>
                    <a:srgbClr val="E0E4E6"/>
                  </a:solidFill>
                  <a:ea typeface="Barlow" pitchFamily="34" charset="-122"/>
                  <a:cs typeface="Barlow" pitchFamily="34" charset="-120"/>
                </a:rPr>
                <a:t>Validate strategies against rich historical and real-time datasets before a single dollar is deployed.</a:t>
              </a:r>
              <a:endParaRPr lang="en-US" sz="1100" dirty="0"/>
            </a:p>
          </p:txBody>
        </p:sp>
        <p:sp>
          <p:nvSpPr>
            <p:cNvPr id="21" name="Shape 16"/>
            <p:cNvSpPr/>
            <p:nvPr/>
          </p:nvSpPr>
          <p:spPr>
            <a:xfrm>
              <a:off x="5958334" y="3436069"/>
              <a:ext cx="2650331" cy="1160338"/>
            </a:xfrm>
            <a:prstGeom prst="roundRect">
              <a:avLst>
                <a:gd name="adj" fmla="val 14026"/>
              </a:avLst>
            </a:prstGeom>
            <a:solidFill>
              <a:srgbClr val="0A081B"/>
            </a:solidFill>
            <a:ln w="9525">
              <a:solidFill>
                <a:srgbClr val="37A7E7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Shape 17"/>
            <p:cNvSpPr/>
            <p:nvPr/>
          </p:nvSpPr>
          <p:spPr>
            <a:xfrm>
              <a:off x="6076355" y="3511886"/>
              <a:ext cx="325487" cy="325487"/>
            </a:xfrm>
            <a:prstGeom prst="ellipse">
              <a:avLst/>
            </a:prstGeom>
            <a:solidFill>
              <a:srgbClr val="37A7E7"/>
            </a:solidFill>
            <a:ln/>
          </p:spPr>
          <p:txBody>
            <a:bodyPr/>
            <a:lstStyle/>
            <a:p>
              <a:endParaRPr lang="en-US"/>
            </a:p>
          </p:txBody>
        </p:sp>
        <p:pic>
          <p:nvPicPr>
            <p:cNvPr id="23" name="Image 3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165875" y="3601406"/>
              <a:ext cx="146447" cy="146447"/>
            </a:xfrm>
            <a:prstGeom prst="rect">
              <a:avLst/>
            </a:prstGeom>
          </p:spPr>
        </p:pic>
        <p:sp>
          <p:nvSpPr>
            <p:cNvPr id="24" name="Text 18"/>
            <p:cNvSpPr/>
            <p:nvPr/>
          </p:nvSpPr>
          <p:spPr>
            <a:xfrm>
              <a:off x="6519863" y="3591004"/>
              <a:ext cx="1349648" cy="15068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1100" b="1" dirty="0">
                  <a:solidFill>
                    <a:srgbClr val="37A7E7"/>
                  </a:solidFill>
                  <a:ea typeface="Spline Sans Bold" pitchFamily="34" charset="-122"/>
                  <a:cs typeface="Spline Sans Bold" pitchFamily="34" charset="-120"/>
                </a:rPr>
                <a:t>Emotion-Free Execution</a:t>
              </a:r>
              <a:endParaRPr lang="en-US" sz="1100" dirty="0">
                <a:solidFill>
                  <a:srgbClr val="37A7E7"/>
                </a:solidFill>
              </a:endParaRPr>
            </a:p>
          </p:txBody>
        </p:sp>
        <p:sp>
          <p:nvSpPr>
            <p:cNvPr id="25" name="Text 19"/>
            <p:cNvSpPr/>
            <p:nvPr/>
          </p:nvSpPr>
          <p:spPr>
            <a:xfrm>
              <a:off x="6076355" y="3896628"/>
              <a:ext cx="2414290" cy="6997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lnSpc>
                  <a:spcPct val="114000"/>
                </a:lnSpc>
                <a:buNone/>
              </a:pPr>
              <a:r>
                <a:rPr lang="en-US" sz="1100" dirty="0">
                  <a:solidFill>
                    <a:srgbClr val="E0E4E6"/>
                  </a:solidFill>
                  <a:ea typeface="Barlow" pitchFamily="34" charset="-122"/>
                  <a:cs typeface="Barlow" pitchFamily="34" charset="-120"/>
                </a:rPr>
                <a:t>Systematic logic eliminates the biological impulse to panic, hesitate, or overtrade under pressure.</a:t>
              </a:r>
              <a:endParaRPr lang="en-US" sz="1100" dirty="0"/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3AD3498F-4BD1-409D-73F9-B0B574BD62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8271216" y="0"/>
            <a:ext cx="872784" cy="857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0023" y="635943"/>
            <a:ext cx="3899297" cy="428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F0FCFF"/>
                </a:solidFill>
                <a:ea typeface="Spline Sans Bold" pitchFamily="34" charset="-122"/>
                <a:cs typeface="Spline Sans Bold" pitchFamily="34" charset="-120"/>
              </a:rPr>
              <a:t>Performance at Scale</a:t>
            </a:r>
            <a:endParaRPr lang="en-US" sz="27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8E03A01-ADEA-C959-967F-8CA3E6D5EF4D}"/>
              </a:ext>
            </a:extLst>
          </p:cNvPr>
          <p:cNvGrpSpPr/>
          <p:nvPr/>
        </p:nvGrpSpPr>
        <p:grpSpPr>
          <a:xfrm>
            <a:off x="540023" y="1295995"/>
            <a:ext cx="4634954" cy="3239698"/>
            <a:chOff x="540023" y="1295995"/>
            <a:chExt cx="4634954" cy="3239698"/>
          </a:xfrm>
        </p:grpSpPr>
        <p:sp>
          <p:nvSpPr>
            <p:cNvPr id="4" name="Shape 1"/>
            <p:cNvSpPr/>
            <p:nvPr/>
          </p:nvSpPr>
          <p:spPr>
            <a:xfrm>
              <a:off x="540023" y="1295995"/>
              <a:ext cx="4634954" cy="3211562"/>
            </a:xfrm>
            <a:prstGeom prst="roundRect">
              <a:avLst>
                <a:gd name="adj" fmla="val 7207"/>
              </a:avLst>
            </a:prstGeom>
            <a:solidFill>
              <a:srgbClr val="0A081B"/>
            </a:solidFill>
            <a:ln w="19050">
              <a:solidFill>
                <a:srgbClr val="16FFBB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 3"/>
            <p:cNvSpPr/>
            <p:nvPr/>
          </p:nvSpPr>
          <p:spPr>
            <a:xfrm>
              <a:off x="713333" y="1469306"/>
              <a:ext cx="1989906" cy="42862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1600" b="1" dirty="0">
                  <a:solidFill>
                    <a:srgbClr val="16FFBB"/>
                  </a:solidFill>
                  <a:ea typeface="Spline Sans Bold" pitchFamily="34" charset="-122"/>
                  <a:cs typeface="Spline Sans Bold" pitchFamily="34" charset="-120"/>
                </a:rPr>
                <a:t>Institutional Infrastructure</a:t>
              </a:r>
              <a:endParaRPr lang="en-US" sz="1600" dirty="0">
                <a:solidFill>
                  <a:srgbClr val="16FFBB"/>
                </a:solidFill>
              </a:endParaRPr>
            </a:p>
          </p:txBody>
        </p:sp>
        <p:sp>
          <p:nvSpPr>
            <p:cNvPr id="7" name="Text 4"/>
            <p:cNvSpPr/>
            <p:nvPr/>
          </p:nvSpPr>
          <p:spPr>
            <a:xfrm>
              <a:off x="713333" y="1976434"/>
              <a:ext cx="1989906" cy="13697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lnSpc>
                  <a:spcPct val="133000"/>
                </a:lnSpc>
                <a:buNone/>
              </a:pPr>
              <a:r>
                <a:rPr lang="en-US" sz="1300" dirty="0">
                  <a:solidFill>
                    <a:srgbClr val="E0E4E6"/>
                  </a:solidFill>
                  <a:ea typeface="Barlow" pitchFamily="34" charset="-122"/>
                  <a:cs typeface="Barlow" pitchFamily="34" charset="-120"/>
                </a:rPr>
                <a:t>Enterprise-grade systems made accessible to the modern sophisticated trader — without the enterprise price tag.</a:t>
              </a:r>
              <a:endParaRPr lang="en-US" sz="1300" dirty="0"/>
            </a:p>
          </p:txBody>
        </p:sp>
        <p:sp>
          <p:nvSpPr>
            <p:cNvPr id="9" name="Shape 6"/>
            <p:cNvSpPr/>
            <p:nvPr/>
          </p:nvSpPr>
          <p:spPr>
            <a:xfrm>
              <a:off x="2857500" y="1315045"/>
              <a:ext cx="19050" cy="2064246"/>
            </a:xfrm>
            <a:prstGeom prst="roundRect">
              <a:avLst>
                <a:gd name="adj" fmla="val 1215000"/>
              </a:avLst>
            </a:prstGeom>
            <a:solidFill>
              <a:srgbClr val="0FC3C0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 7"/>
            <p:cNvSpPr/>
            <p:nvPr/>
          </p:nvSpPr>
          <p:spPr>
            <a:xfrm>
              <a:off x="3011760" y="1469306"/>
              <a:ext cx="1714500" cy="214313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1600" b="1" dirty="0">
                  <a:solidFill>
                    <a:srgbClr val="29DDDA"/>
                  </a:solidFill>
                  <a:ea typeface="Spline Sans Bold" pitchFamily="34" charset="-122"/>
                  <a:cs typeface="Spline Sans Bold" pitchFamily="34" charset="-120"/>
                </a:rPr>
                <a:t>Human-in-the-Loop</a:t>
              </a:r>
              <a:endParaRPr lang="en-US" sz="1600" dirty="0">
                <a:solidFill>
                  <a:srgbClr val="29DDDA"/>
                </a:solidFill>
              </a:endParaRPr>
            </a:p>
          </p:txBody>
        </p:sp>
        <p:sp>
          <p:nvSpPr>
            <p:cNvPr id="11" name="Text 8"/>
            <p:cNvSpPr/>
            <p:nvPr/>
          </p:nvSpPr>
          <p:spPr>
            <a:xfrm>
              <a:off x="3011760" y="1762121"/>
              <a:ext cx="1989906" cy="158405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lnSpc>
                  <a:spcPct val="133000"/>
                </a:lnSpc>
                <a:buNone/>
              </a:pPr>
              <a:r>
                <a:rPr lang="en-US" sz="1300" dirty="0">
                  <a:solidFill>
                    <a:srgbClr val="E0E4E6"/>
                  </a:solidFill>
                  <a:ea typeface="Barlow" pitchFamily="34" charset="-122"/>
                  <a:cs typeface="Barlow" pitchFamily="34" charset="-120"/>
                </a:rPr>
                <a:t>Real-time monitoring of automated flows with expert oversight safeguards against unexpected market dislocations.</a:t>
              </a:r>
              <a:endParaRPr lang="en-US" sz="1300" dirty="0"/>
            </a:p>
          </p:txBody>
        </p:sp>
        <p:sp>
          <p:nvSpPr>
            <p:cNvPr id="13" name="Shape 10"/>
            <p:cNvSpPr/>
            <p:nvPr/>
          </p:nvSpPr>
          <p:spPr>
            <a:xfrm>
              <a:off x="559073" y="3379291"/>
              <a:ext cx="4596854" cy="19050"/>
            </a:xfrm>
            <a:prstGeom prst="roundRect">
              <a:avLst>
                <a:gd name="adj" fmla="val 1215000"/>
              </a:avLst>
            </a:prstGeom>
            <a:solidFill>
              <a:srgbClr val="1D8DCD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 11"/>
            <p:cNvSpPr/>
            <p:nvPr/>
          </p:nvSpPr>
          <p:spPr>
            <a:xfrm>
              <a:off x="713333" y="3533552"/>
              <a:ext cx="1715244" cy="214313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1600" b="1" dirty="0">
                  <a:solidFill>
                    <a:srgbClr val="37A7E7"/>
                  </a:solidFill>
                  <a:ea typeface="Spline Sans Bold" pitchFamily="34" charset="-122"/>
                  <a:cs typeface="Spline Sans Bold" pitchFamily="34" charset="-120"/>
                </a:rPr>
                <a:t>Immutable Risk Logic</a:t>
              </a:r>
              <a:endParaRPr lang="en-US" sz="1600" dirty="0">
                <a:solidFill>
                  <a:srgbClr val="37A7E7"/>
                </a:solidFill>
              </a:endParaRPr>
            </a:p>
          </p:txBody>
        </p:sp>
        <p:sp>
          <p:nvSpPr>
            <p:cNvPr id="15" name="Text 12"/>
            <p:cNvSpPr/>
            <p:nvPr/>
          </p:nvSpPr>
          <p:spPr>
            <a:xfrm>
              <a:off x="713333" y="3826367"/>
              <a:ext cx="4288334" cy="70932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lnSpc>
                  <a:spcPct val="133000"/>
                </a:lnSpc>
                <a:buNone/>
              </a:pPr>
              <a:r>
                <a:rPr lang="en-US" sz="1300" dirty="0">
                  <a:solidFill>
                    <a:srgbClr val="E0E4E6"/>
                  </a:solidFill>
                  <a:ea typeface="Barlow" pitchFamily="34" charset="-122"/>
                  <a:cs typeface="Barlow" pitchFamily="34" charset="-120"/>
                </a:rPr>
                <a:t>Consistent, rule-enforced risk management — every time, every trade, without exception or emotional override.</a:t>
              </a:r>
              <a:endParaRPr lang="en-US" sz="1300" dirty="0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207269F8-3EC8-9DA5-E74C-EDF76DA199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824642" y="0"/>
            <a:ext cx="872784" cy="857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5815" y="0"/>
            <a:ext cx="4818185" cy="4818185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237565" y="347082"/>
            <a:ext cx="3843784" cy="8572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F0FCFF"/>
                </a:solidFill>
                <a:ea typeface="Spline Sans Bold" pitchFamily="34" charset="-122"/>
                <a:cs typeface="Spline Sans Bold" pitchFamily="34" charset="-120"/>
              </a:rPr>
              <a:t>Proven Results in Volatile Markets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237565" y="1288253"/>
            <a:ext cx="3843784" cy="12298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550" dirty="0">
                <a:solidFill>
                  <a:srgbClr val="E0E4E6"/>
                </a:solidFill>
                <a:ea typeface="Barlow" pitchFamily="34" charset="-122"/>
                <a:cs typeface="Barlow" pitchFamily="34" charset="-120"/>
              </a:rPr>
              <a:t>When markets panic, </a:t>
            </a:r>
            <a:r>
              <a:rPr lang="en-US" sz="1550" dirty="0">
                <a:solidFill>
                  <a:srgbClr val="16FFBB"/>
                </a:solidFill>
                <a:ea typeface="Barlow" pitchFamily="34" charset="-122"/>
                <a:cs typeface="Barlow" pitchFamily="34" charset="-120"/>
              </a:rPr>
              <a:t>33Circle holds the line</a:t>
            </a:r>
            <a:r>
              <a:rPr lang="en-US" sz="1550" dirty="0">
                <a:solidFill>
                  <a:srgbClr val="E0E4E6"/>
                </a:solidFill>
                <a:ea typeface="Barlow" pitchFamily="34" charset="-122"/>
                <a:cs typeface="Barlow" pitchFamily="34" charset="-120"/>
              </a:rPr>
              <a:t>. Our systems are stress-tested precisely for the moments that matter most.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237565" y="2385881"/>
            <a:ext cx="3843784" cy="2432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43840" indent="-243840" algn="l">
              <a:lnSpc>
                <a:spcPct val="133000"/>
              </a:lnSpc>
              <a:buSzPct val="100000"/>
              <a:buChar char="•"/>
            </a:pPr>
            <a:r>
              <a:rPr lang="en-US" sz="1400" b="1" dirty="0">
                <a:solidFill>
                  <a:srgbClr val="E0E4E6"/>
                </a:solidFill>
                <a:ea typeface="Barlow Bold" pitchFamily="34" charset="-122"/>
                <a:cs typeface="Barlow Bold" pitchFamily="34" charset="-120"/>
              </a:rPr>
              <a:t>Outperforms static strategies</a:t>
            </a:r>
            <a:r>
              <a:rPr lang="en-US" sz="1400" dirty="0">
                <a:solidFill>
                  <a:srgbClr val="E0E4E6"/>
                </a:solidFill>
                <a:ea typeface="Barlow" pitchFamily="34" charset="-122"/>
                <a:cs typeface="Barlow" pitchFamily="34" charset="-120"/>
              </a:rPr>
              <a:t> during turbulent market conditions when rigid algorithms break down</a:t>
            </a:r>
            <a:endParaRPr lang="en-US" sz="1400" dirty="0"/>
          </a:p>
          <a:p>
            <a:pPr marL="243840" indent="-243840" algn="l">
              <a:lnSpc>
                <a:spcPct val="133000"/>
              </a:lnSpc>
              <a:buSzPct val="100000"/>
              <a:buChar char="•"/>
            </a:pPr>
            <a:r>
              <a:rPr lang="en-US" sz="1400" b="1" dirty="0">
                <a:solidFill>
                  <a:srgbClr val="E0E4E6"/>
                </a:solidFill>
                <a:ea typeface="Barlow Bold" pitchFamily="34" charset="-122"/>
                <a:cs typeface="Barlow Bold" pitchFamily="34" charset="-120"/>
              </a:rPr>
              <a:t>Reduces transaction costs</a:t>
            </a:r>
            <a:r>
              <a:rPr lang="en-US" sz="1400" dirty="0">
                <a:solidFill>
                  <a:srgbClr val="E0E4E6"/>
                </a:solidFill>
                <a:ea typeface="Barlow" pitchFamily="34" charset="-122"/>
                <a:cs typeface="Barlow" pitchFamily="34" charset="-120"/>
              </a:rPr>
              <a:t> through optimized, intelligent execution pathways and routing logic</a:t>
            </a:r>
            <a:endParaRPr lang="en-US" sz="1400" dirty="0"/>
          </a:p>
          <a:p>
            <a:pPr marL="243840" indent="-243840" algn="l">
              <a:lnSpc>
                <a:spcPct val="133000"/>
              </a:lnSpc>
              <a:buSzPct val="100000"/>
              <a:buChar char="•"/>
            </a:pPr>
            <a:r>
              <a:rPr lang="en-US" sz="1400" b="1" dirty="0">
                <a:solidFill>
                  <a:srgbClr val="E0E4E6"/>
                </a:solidFill>
                <a:ea typeface="Barlow Bold" pitchFamily="34" charset="-122"/>
                <a:cs typeface="Barlow Bold" pitchFamily="34" charset="-120"/>
              </a:rPr>
              <a:t>Maintains discipline</a:t>
            </a:r>
            <a:r>
              <a:rPr lang="en-US" sz="1400" dirty="0">
                <a:solidFill>
                  <a:srgbClr val="E0E4E6"/>
                </a:solidFill>
                <a:ea typeface="Barlow" pitchFamily="34" charset="-122"/>
                <a:cs typeface="Barlow" pitchFamily="34" charset="-120"/>
              </a:rPr>
              <a:t> when fear-driven participants flood the market with irrational orders</a:t>
            </a:r>
            <a:endParaRPr lang="en-US" sz="1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85705C-7D63-BDC0-1DC2-E55D1009AD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8271216" y="0"/>
            <a:ext cx="872784" cy="857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0023" y="265054"/>
            <a:ext cx="4044851" cy="334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F0FCFF"/>
                </a:solidFill>
                <a:ea typeface="Spline Sans Bold" pitchFamily="34" charset="-122"/>
                <a:cs typeface="Spline Sans Bold" pitchFamily="34" charset="-120"/>
              </a:rPr>
              <a:t>Your Competitive Advantage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540023" y="717640"/>
            <a:ext cx="4634954" cy="5922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dirty="0">
                <a:solidFill>
                  <a:srgbClr val="E0E4E6"/>
                </a:solidFill>
                <a:ea typeface="Barlow" pitchFamily="34" charset="-122"/>
                <a:cs typeface="Barlow" pitchFamily="34" charset="-120"/>
              </a:rPr>
              <a:t>The market has already automated. The question is whether </a:t>
            </a:r>
            <a:r>
              <a:rPr lang="en-US" sz="1400" i="1" dirty="0">
                <a:solidFill>
                  <a:srgbClr val="E0E4E6"/>
                </a:solidFill>
                <a:ea typeface="Barlow" pitchFamily="34" charset="-122"/>
                <a:cs typeface="Barlow" pitchFamily="34" charset="-120"/>
              </a:rPr>
              <a:t>you</a:t>
            </a:r>
            <a:r>
              <a:rPr lang="en-US" sz="1400" dirty="0">
                <a:solidFill>
                  <a:srgbClr val="E0E4E6"/>
                </a:solidFill>
                <a:ea typeface="Barlow" pitchFamily="34" charset="-122"/>
                <a:cs typeface="Barlow" pitchFamily="34" charset="-120"/>
              </a:rPr>
              <a:t> are on the right side of that divide.</a:t>
            </a:r>
            <a:endParaRPr lang="en-US" sz="140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30FE660-EFB1-C9F2-8895-16774C8698B8}"/>
              </a:ext>
            </a:extLst>
          </p:cNvPr>
          <p:cNvGrpSpPr/>
          <p:nvPr/>
        </p:nvGrpSpPr>
        <p:grpSpPr>
          <a:xfrm>
            <a:off x="540023" y="1366391"/>
            <a:ext cx="4634954" cy="3491232"/>
            <a:chOff x="540023" y="1366391"/>
            <a:chExt cx="4634954" cy="3491232"/>
          </a:xfrm>
        </p:grpSpPr>
        <p:pic>
          <p:nvPicPr>
            <p:cNvPr id="5" name="Image 1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40023" y="1366391"/>
              <a:ext cx="301377" cy="301377"/>
            </a:xfrm>
            <a:prstGeom prst="rect">
              <a:avLst/>
            </a:prstGeom>
          </p:spPr>
        </p:pic>
        <p:sp>
          <p:nvSpPr>
            <p:cNvPr id="6" name="Text 2"/>
            <p:cNvSpPr/>
            <p:nvPr/>
          </p:nvSpPr>
          <p:spPr>
            <a:xfrm>
              <a:off x="540023" y="1701083"/>
              <a:ext cx="1562993" cy="167432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1400" b="1" dirty="0">
                  <a:solidFill>
                    <a:srgbClr val="16FFBB"/>
                  </a:solidFill>
                  <a:ea typeface="Spline Sans Bold" pitchFamily="34" charset="-122"/>
                  <a:cs typeface="Spline Sans Bold" pitchFamily="34" charset="-120"/>
                </a:rPr>
                <a:t>Stop Fighting Algorithms</a:t>
              </a:r>
              <a:endParaRPr lang="en-US" sz="1400" dirty="0">
                <a:solidFill>
                  <a:srgbClr val="16FFBB"/>
                </a:solidFill>
              </a:endParaRPr>
            </a:p>
          </p:txBody>
        </p:sp>
        <p:sp>
          <p:nvSpPr>
            <p:cNvPr id="7" name="Text 3"/>
            <p:cNvSpPr/>
            <p:nvPr/>
          </p:nvSpPr>
          <p:spPr>
            <a:xfrm>
              <a:off x="540023" y="2009403"/>
              <a:ext cx="4634954" cy="49852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lnSpc>
                  <a:spcPct val="119000"/>
                </a:lnSpc>
                <a:buNone/>
              </a:pPr>
              <a:r>
                <a:rPr lang="en-US" sz="1200" dirty="0">
                  <a:solidFill>
                    <a:srgbClr val="E0E4E6"/>
                  </a:solidFill>
                  <a:ea typeface="Barlow" pitchFamily="34" charset="-122"/>
                  <a:cs typeface="Barlow" pitchFamily="34" charset="-120"/>
                </a:rPr>
                <a:t>Manual effort against machine execution is a losing battle. Deploy your expertise through 33Circle instead of against it.</a:t>
              </a:r>
              <a:endParaRPr lang="en-US" sz="1200" dirty="0"/>
            </a:p>
          </p:txBody>
        </p:sp>
        <p:pic>
          <p:nvPicPr>
            <p:cNvPr id="8" name="Image 2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0023" y="2541240"/>
              <a:ext cx="301377" cy="301377"/>
            </a:xfrm>
            <a:prstGeom prst="rect">
              <a:avLst/>
            </a:prstGeom>
          </p:spPr>
        </p:pic>
        <p:sp>
          <p:nvSpPr>
            <p:cNvPr id="9" name="Text 4"/>
            <p:cNvSpPr/>
            <p:nvPr/>
          </p:nvSpPr>
          <p:spPr>
            <a:xfrm>
              <a:off x="540023" y="2875932"/>
              <a:ext cx="1487388" cy="167432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1400" b="1" dirty="0">
                  <a:solidFill>
                    <a:srgbClr val="16FFBB"/>
                  </a:solidFill>
                  <a:ea typeface="Spline Sans Bold" pitchFamily="34" charset="-122"/>
                  <a:cs typeface="Spline Sans Bold" pitchFamily="34" charset="-120"/>
                </a:rPr>
                <a:t>Deploy at Market Speed</a:t>
              </a:r>
              <a:endParaRPr lang="en-US" sz="1400" dirty="0">
                <a:solidFill>
                  <a:srgbClr val="16FFBB"/>
                </a:solidFill>
              </a:endParaRPr>
            </a:p>
          </p:txBody>
        </p:sp>
        <p:sp>
          <p:nvSpPr>
            <p:cNvPr id="10" name="Text 5"/>
            <p:cNvSpPr/>
            <p:nvPr/>
          </p:nvSpPr>
          <p:spPr>
            <a:xfrm>
              <a:off x="540023" y="3184252"/>
              <a:ext cx="4634954" cy="49852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lnSpc>
                  <a:spcPct val="119000"/>
                </a:lnSpc>
                <a:buNone/>
              </a:pPr>
              <a:r>
                <a:rPr lang="en-US" sz="1200" dirty="0">
                  <a:solidFill>
                    <a:srgbClr val="E0E4E6"/>
                  </a:solidFill>
                  <a:ea typeface="Barlow" pitchFamily="34" charset="-122"/>
                  <a:cs typeface="Barlow" pitchFamily="34" charset="-120"/>
                </a:rPr>
                <a:t>Use 33Circle to execute your strategic edge at the velocity of modern markets — not the speed of human reaction.</a:t>
              </a:r>
              <a:endParaRPr lang="en-US" sz="1200" dirty="0"/>
            </a:p>
          </p:txBody>
        </p:sp>
        <p:pic>
          <p:nvPicPr>
            <p:cNvPr id="11" name="Image 3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40023" y="3716089"/>
              <a:ext cx="301377" cy="301377"/>
            </a:xfrm>
            <a:prstGeom prst="rect">
              <a:avLst/>
            </a:prstGeom>
          </p:spPr>
        </p:pic>
        <p:sp>
          <p:nvSpPr>
            <p:cNvPr id="12" name="Text 6"/>
            <p:cNvSpPr/>
            <p:nvPr/>
          </p:nvSpPr>
          <p:spPr>
            <a:xfrm>
              <a:off x="540023" y="4050781"/>
              <a:ext cx="1438796" cy="167432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1400" b="1" dirty="0">
                  <a:solidFill>
                    <a:srgbClr val="16FFBB"/>
                  </a:solidFill>
                  <a:ea typeface="Spline Sans Bold" pitchFamily="34" charset="-122"/>
                  <a:cs typeface="Spline Sans Bold" pitchFamily="34" charset="-120"/>
                </a:rPr>
                <a:t>Focus on What Matters</a:t>
              </a:r>
              <a:endParaRPr lang="en-US" sz="1400" dirty="0">
                <a:solidFill>
                  <a:srgbClr val="16FFBB"/>
                </a:solidFill>
              </a:endParaRPr>
            </a:p>
          </p:txBody>
        </p:sp>
        <p:sp>
          <p:nvSpPr>
            <p:cNvPr id="13" name="Text 7"/>
            <p:cNvSpPr/>
            <p:nvPr/>
          </p:nvSpPr>
          <p:spPr>
            <a:xfrm>
              <a:off x="540023" y="4359101"/>
              <a:ext cx="4634954" cy="49852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lnSpc>
                  <a:spcPct val="119000"/>
                </a:lnSpc>
                <a:buNone/>
              </a:pPr>
              <a:r>
                <a:rPr lang="en-US" sz="1200" dirty="0">
                  <a:solidFill>
                    <a:srgbClr val="E0E4E6"/>
                  </a:solidFill>
                  <a:ea typeface="Barlow" pitchFamily="34" charset="-122"/>
                  <a:cs typeface="Barlow" pitchFamily="34" charset="-120"/>
                </a:rPr>
                <a:t>Redirect your attention from screen-watching to high-value capital allocation and strategic decision-making.</a:t>
              </a:r>
              <a:endParaRPr lang="en-US" sz="1200" dirty="0"/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6A0B67C2-3FBA-59BE-62A4-A5B09EF59D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4824642" y="0"/>
            <a:ext cx="872784" cy="857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743</Words>
  <Application>Microsoft Office PowerPoint</Application>
  <PresentationFormat>On-screen Show (16:9)</PresentationFormat>
  <Paragraphs>97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Spline Sans Bold</vt:lpstr>
      <vt:lpstr>Spline Sans Light</vt:lpstr>
      <vt:lpstr>Calibri</vt:lpstr>
      <vt:lpstr>Arial</vt:lpstr>
      <vt:lpstr>Barlow</vt:lpstr>
      <vt:lpstr>Aptos</vt:lpstr>
      <vt:lpstr>Barlow Bold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Mohammad Irfan</dc:creator>
  <cp:lastModifiedBy>Mohammad Irfan</cp:lastModifiedBy>
  <cp:revision>22</cp:revision>
  <dcterms:created xsi:type="dcterms:W3CDTF">2026-07-04T14:14:43Z</dcterms:created>
  <dcterms:modified xsi:type="dcterms:W3CDTF">2026-07-30T11:01:49Z</dcterms:modified>
</cp:coreProperties>
</file>